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86" r:id="rId2"/>
    <p:sldId id="287" r:id="rId3"/>
    <p:sldId id="288" r:id="rId4"/>
    <p:sldId id="290" r:id="rId5"/>
    <p:sldId id="289" r:id="rId6"/>
    <p:sldId id="291" r:id="rId7"/>
    <p:sldId id="293" r:id="rId8"/>
    <p:sldId id="292" r:id="rId9"/>
    <p:sldId id="294" r:id="rId10"/>
    <p:sldId id="296" r:id="rId11"/>
    <p:sldId id="298" r:id="rId12"/>
    <p:sldId id="297" r:id="rId13"/>
    <p:sldId id="299" r:id="rId14"/>
    <p:sldId id="300" r:id="rId15"/>
    <p:sldId id="301" r:id="rId16"/>
    <p:sldId id="302" r:id="rId17"/>
    <p:sldId id="303" r:id="rId18"/>
    <p:sldId id="304" r:id="rId19"/>
    <p:sldId id="305" r:id="rId20"/>
    <p:sldId id="306" r:id="rId21"/>
    <p:sldId id="307" r:id="rId22"/>
    <p:sldId id="308" r:id="rId23"/>
    <p:sldId id="309" r:id="rId24"/>
    <p:sldId id="311" r:id="rId25"/>
    <p:sldId id="312" r:id="rId26"/>
    <p:sldId id="310" r:id="rId27"/>
    <p:sldId id="313" r:id="rId28"/>
    <p:sldId id="314" r:id="rId29"/>
    <p:sldId id="315"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5" autoAdjust="0"/>
    <p:restoredTop sz="81358" autoAdjust="0"/>
  </p:normalViewPr>
  <p:slideViewPr>
    <p:cSldViewPr>
      <p:cViewPr>
        <p:scale>
          <a:sx n="114" d="100"/>
          <a:sy n="114" d="100"/>
        </p:scale>
        <p:origin x="-72"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A970923-D333-634E-B2ED-39FC656386B4}" type="datetimeFigureOut">
              <a:rPr lang="en-US" smtClean="0"/>
              <a:t>6/20/2017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7A8D5-2519-424B-8E02-622A5500655A}" type="slidenum">
              <a:rPr lang="en-US" smtClean="0"/>
              <a:t>‹#›</a:t>
            </a:fld>
            <a:endParaRPr lang="en-US"/>
          </a:p>
        </p:txBody>
      </p:sp>
    </p:spTree>
    <p:extLst>
      <p:ext uri="{BB962C8B-B14F-4D97-AF65-F5344CB8AC3E}">
        <p14:creationId xmlns:p14="http://schemas.microsoft.com/office/powerpoint/2010/main" val="4246740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1406D59-63A1-43F2-BF6C-E523CF9F748E}" type="datetimeFigureOut">
              <a:rPr lang="en-US" smtClean="0"/>
              <a:t>6/20/2017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E6C5DE-C0E2-46AF-9A41-4669213CFAC2}" type="slidenum">
              <a:rPr lang="en-US" smtClean="0"/>
              <a:t>‹#›</a:t>
            </a:fld>
            <a:endParaRPr lang="en-US"/>
          </a:p>
        </p:txBody>
      </p:sp>
    </p:spTree>
    <p:extLst>
      <p:ext uri="{BB962C8B-B14F-4D97-AF65-F5344CB8AC3E}">
        <p14:creationId xmlns:p14="http://schemas.microsoft.com/office/powerpoint/2010/main" val="123809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Utilizando el ejemplo del libro, tenemos un impuesto de 2$ por plato sobre los vendedores de jamón. El panel (a) comienza estando en equilibrio (antes del impuesto) con una cantidad de 4.000 y un precio de 6,50$. Una vez que se establece el impuesto sobre los vendedores, este reduce la oferta, desplazando la curva de oferta como en el panel (b), subiendo el precio a 7,50$ y reduciendo la cantidad a 2.500. Deben señalarse dos cosas como consecuencia. Una es la reducción del excedente del consumidor y del productor. En el nuevo punto de equilibrio, ambos disminuyen. Hay un área que va a parar al Estado en forma de ingresos fiscales (2$ x 2.500) y una pérdida de eficiencia. Por ejemplo, la 2.501ª unidad tiene un beneficio (de la curva de demanda) que es mayor que el coste de producirla (de la curva inicial de oferta), por lo que debe producirse, desde el punto de vista social. No se producirá debido a la brecha creada por el impuesto. Llamar brecha a esta pérdida de eficiencia es útil para los alumnos, ya que pueden ver que lo es realmente. La pérdida de eficiencia crea una brecha entre los costes efectivos de los productores y los costes artificiales que incluyen el impuesto.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10</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Diles a los alumnos que en el mercado de apartamentos hay un precio de equilibrio de 1.200$ y una cantidad de 4.000. El gobierno decide que 1.200$ es un alquiler demasiado alto, por lo que decreta que este no puede superar los 750$. Pregúntales qué parte del mercado está contenta con esta regulación. Cuando digan que los consumidores, pregúntales si todos ellos están contentos.</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11</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que mientras que antes del decreto 4.000 personas alquilaban apartamentos, ahora solo alquilan 2.500, por lo que 1.500 que alquilaban antes ahora ya no encuentran apartamentos de alquiler. Siempre gana el lado corto del mercado: por tanto, no se puede obligar a los caseros a alquilar a un precio más bajo. Así pues, las personas que consiguen un apartamento están contentas, pero algunos consumidores no, ya que no encuentran apartamentos para alquilar.</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Pregunta por qué haría eso el gobierno si sabe cuál será el resultado.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12</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Como hemos visto antes, el excedente del consumidor aumenta. Y si los que aún pueden alquilar un apartamento al precio más bajo forman parte de un grupo al que el gobierno quiere destinar especialmente la medida para redistribuir la renta, el control de los alquileres puede ayudar a lograr ese objetivo.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Pero el control de los alquileres no es el único tipo de precio máximo…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13</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14</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15</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todos estos ejemplos (incluido el ejemplo del problema de aparcamiento en el campus universitario del capítulo 4) ilustran la escasez de una cosa y que solo existe escasez (a largo plazo) si hay algo que impide que el precio suba hasta su nivel de equilibrio. En estos casos, el gobierno ha declarado ilegal la compraventa de bebés o de órganos o de plazas en las mejores escuelas públicas. Por tanto, el precio máximo es 0$ en este caso.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Recuerda a los alumnos que el fin de un mercado es asignar los recursos. Si el mercado no puede asignar estas cosas, ¿cómo decidimos quién recibe un bebé o un órgano o una plaza en una buena escuela pública? Pregunta a los alumnos qué tipos de mecanismos de asignación se podrían utilizar (la asignación por riguroso orden de llegada, la lotería, quién lo merece más, etc.). Diles a los alumnos que el gobierno podría tener razones muy poderosas para establecer un precio máximo (por ejemplo, se nos ponen los pelos de punta cuando pensamos en un mercado de bebés), pero eso causa un problema de asignación que hay que resolver de alguna manera.</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16</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el gobierno también puede establecer un precio mínimo o subvencionado. Esa medida se toma normalmente en la industria agrícola, como el azúcar. El gobierno quiere impedir que el precio descienda por debajo de un determinado nivel. Pregunta: “¿quién gana con esta medida?”</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17</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que en condiciones de equilibrio el precio es de 9$, mientras que la cantidad comerciada es de 100. Si el gobierno decide que el precio es demasiado bajo y establece un precio mínimo de 16$, los productores querrán producir 150, pero los consumidores solo querrán comprar 60. El lado corto del mercado gana con los intercambios voluntarios, por lo que solo se intercambiarán 60. Habrá un excedente de 90 unidades de azúcar que se debe abordar de alguna manera. Diles a los alumnos que a veces el gobierno compra este excedente y lo utiliza como ayuda exterior u otros programas de ayuda o lo almacena.</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18</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ya hemos dicho que la intervención del Estado puede provocar pérdidas de eficiencia. Estas pérdidas deben compararse con los beneficios de la intervención. Pero esta también puede causar otros tipos de problemas: costes burocráticos, corrupción y mercados negros.</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19</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 segundo que hay que señalar es quién paga el impuesto.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Cuando tenemos más regulaciones, necesitamos más personas para aplicarlas, creando un coste de oportunidad: estos trabajadores podrían emplearse en otros sectores de la economía. Recuerda a los alumnos que eso no significa que no debamos emplearlos de esta forma: significa simplemente que tenemos que ser conscientes de que hay un coste y comparar ese coste con los beneficios de tener las regulaciones.</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20</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Ejemplos de corrupción del sector privado en respuesta a la intervención del Estado son los caseros que en un mercado de alquileres controlados exigen pagos bajo cuerda a los posibles arrendatarios y/o practican la discriminación.</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21</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la situación que se plantea cuando el gobierno establece un precio máximo: hay escasez. Recuérdales las soluciones que propusieron para asignar el bien, puesto que el mercado ya no lo asignará totalmente. Diles que los precios máximos tienen otra consecuencia: los mercados negros. Cuando hay escasez de algo, la gente tiene un incentivo para tratar de conseguirlo por vías ilegales. Por poner un ejemplo, hay mercados negros de niños y de órganos.</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22</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como debería ser evidente, se plantea una disyuntiva: o un resultado de mercado o un resultado que consideramos que es equitativo y justo. Cuando esos resultados no son iguales, el Estado puede intervenir.</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23</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la disyuntiva entre la equidad y la eficiencia no es la única cuestión que plantea la intervención del Estado. También existe un debate sobre el grado en que se debe dejar que los consumidores tomen sus propias decisiones en lugar de que los ayude el Estado.</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24</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25</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26</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27</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Ejemplos son las deducciones fiscales por la compra de una vivienda, las cotizaciones a la Seguridad Social para tener una pensión, las deducciones fiscales de las tasas de matrícula. Lo importante aquí es que estas cuestiones no son positivas; son cuestiones normativas y no todo el mundo tendrá la misma opinión sobre su conveniencia.</a:t>
            </a:r>
            <a:endParaRPr lang="en-US" baseline="0" dirty="0" smtClean="0"/>
          </a:p>
        </p:txBody>
      </p:sp>
      <p:sp>
        <p:nvSpPr>
          <p:cNvPr id="4" name="Slide Number Placeholder 3"/>
          <p:cNvSpPr>
            <a:spLocks noGrp="1"/>
          </p:cNvSpPr>
          <p:nvPr>
            <p:ph type="sldNum" sz="quarter" idx="10"/>
          </p:nvPr>
        </p:nvSpPr>
        <p:spPr/>
        <p:txBody>
          <a:bodyPr/>
          <a:lstStyle/>
          <a:p>
            <a:fld id="{85E6C5DE-C0E2-46AF-9A41-4669213CFAC2}" type="slidenum">
              <a:rPr lang="en-US" smtClean="0"/>
              <a:t>28</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Esta es una pregunta que no tiene, en realidad, una única respuesta: el tamaño óptimo depende de la opinión que tengamos cada uno sobre las cuestiones relacionadas con la equidad/eficiencia y la soberanía/paternalismo. Lo importante del capítulo, sin embargo, es que cualquiera que sea nuestra opinión, tenemos que reconocer los costes de las disyuntivas. Señala también que nuestra opinión como sociedad cambia con el tiempo: en algunos periodos ha favorecido la soberanía del consumidor; en otros ha sido partidaria de otorgar un papel mayor al Estado. El determinar la medida exacta en </a:t>
            </a:r>
            <a:r>
              <a:rPr lang="es-ES" sz="1200" kern="1200" smtClean="0">
                <a:solidFill>
                  <a:schemeClr val="tx1"/>
                </a:solidFill>
                <a:effectLst/>
                <a:latin typeface="+mn-lt"/>
                <a:ea typeface="+mn-ea"/>
                <a:cs typeface="+mn-cs"/>
              </a:rPr>
              <a:t>cada momento forma </a:t>
            </a:r>
            <a:r>
              <a:rPr lang="es-ES" sz="1200" kern="1200" dirty="0" smtClean="0">
                <a:solidFill>
                  <a:schemeClr val="tx1"/>
                </a:solidFill>
                <a:effectLst/>
                <a:latin typeface="+mn-lt"/>
                <a:ea typeface="+mn-ea"/>
                <a:cs typeface="+mn-cs"/>
              </a:rPr>
              <a:t>parte del proceso político.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29</a:t>
            </a:fld>
            <a:endParaRPr lang="en-US"/>
          </a:p>
        </p:txBody>
      </p:sp>
    </p:spTree>
    <p:extLst>
      <p:ext uri="{BB962C8B-B14F-4D97-AF65-F5344CB8AC3E}">
        <p14:creationId xmlns:p14="http://schemas.microsoft.com/office/powerpoint/2010/main" val="287797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3</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Establecer un impuesto sobre los consumidores es como quitarles alguna renta, lo cual desplaza la curva de demanda hacia la izquierda. El efecto que produce en la cantidad es el mismo: disminuye a 2.500. El efecto que produce en el precio de equilibrio es que lo reduce a 5,50$. El efecto que produce en el excedente del consumidor y del productor y la creación de pérdida de eficiencia son los mismos. Y lo mismo ocurre con la incidencia fiscal…</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4</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5</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6</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Estos gráficos deberían tener sentido para los alumnos: el lado del mercado que es menos sensible a las variaciones del precio soportará la mayor parte del impuesto.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E6C5DE-C0E2-46AF-9A41-4669213CFAC2}" type="slidenum">
              <a:rPr lang="en-US" smtClean="0"/>
              <a:t>7</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8</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se les ocurre algún caso en el que el Estado interviene directamente en el control de la cantidad de un bien en el mercado (seguridad de los alimentos, gasolina, medicamentos con receta).</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9</a:t>
            </a:fld>
            <a:endParaRPr lang="en-US"/>
          </a:p>
        </p:txBody>
      </p:sp>
    </p:spTree>
    <p:extLst>
      <p:ext uri="{BB962C8B-B14F-4D97-AF65-F5344CB8AC3E}">
        <p14:creationId xmlns:p14="http://schemas.microsoft.com/office/powerpoint/2010/main" val="129946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BC94B1-402C-408A-BDBD-69D17417322E}" type="datetime1">
              <a:rPr lang="en-US" smtClean="0"/>
              <a:t>6/20/2017</a:t>
            </a:fld>
            <a:endParaRPr lang="en-US"/>
          </a:p>
        </p:txBody>
      </p:sp>
      <p:sp>
        <p:nvSpPr>
          <p:cNvPr id="8" name="Slide Number Placeholder 7"/>
          <p:cNvSpPr>
            <a:spLocks noGrp="1"/>
          </p:cNvSpPr>
          <p:nvPr>
            <p:ph type="sldNum" sz="quarter" idx="11"/>
          </p:nvPr>
        </p:nvSpPr>
        <p:spPr/>
        <p:txBody>
          <a:bodyPr/>
          <a:lstStyle/>
          <a:p>
            <a:fld id="{076C2E66-A254-401C-9030-E6E9DF44E91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96236-C1A3-427E-BA88-B44916C0D5B8}"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D321-137E-43C0-9920-EF959180CA6D}"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F0A12C2-2F4F-4013-8416-EDD40DC8520C}"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87F2A-9D64-4E0C-A69F-3C80EF7599C2}"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7075DB4-B401-4B53-AE33-6F75CE50823C}"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DCFCFB-A922-4FB9-9B2F-EC5CBD680763}" type="datetime1">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C2E66-A254-401C-9030-E6E9DF44E91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777C02-A526-48D4-A73C-6E079A5E3C9D}" type="datetime1">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DF340-F712-4DDB-BF7A-5AD14BB6AB67}" type="datetime1">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476C8-CFB7-423B-86B2-C64CD05870B7}"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EA77D-5441-4C6C-A2CB-30CBCB060840}"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F982836-F343-4C18-A715-E5450F82D841}" type="datetime1">
              <a:rPr lang="en-US" smtClean="0"/>
              <a:t>6/20/2017</a:t>
            </a:fld>
            <a:endParaRPr lang="en-US"/>
          </a:p>
        </p:txBody>
      </p:sp>
      <p:sp>
        <p:nvSpPr>
          <p:cNvPr id="5" name="Footer Placeholder 4"/>
          <p:cNvSpPr>
            <a:spLocks noGrp="1"/>
          </p:cNvSpPr>
          <p:nvPr>
            <p:ph type="ftr" sz="quarter" idx="3"/>
          </p:nvPr>
        </p:nvSpPr>
        <p:spPr>
          <a:xfrm>
            <a:off x="3505200" y="632460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76C2E66-A254-401C-9030-E6E9DF44E91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67" y="1852978"/>
            <a:ext cx="7942266" cy="3862022"/>
          </a:xfrm>
          <a:prstGeom prst="rect">
            <a:avLst/>
          </a:prstGeom>
          <a:ln>
            <a:solidFill>
              <a:srgbClr val="000000"/>
            </a:solidFill>
          </a:ln>
        </p:spPr>
      </p:pic>
      <p:sp>
        <p:nvSpPr>
          <p:cNvPr id="16" name="TextBox 15"/>
          <p:cNvSpPr txBox="1"/>
          <p:nvPr/>
        </p:nvSpPr>
        <p:spPr>
          <a:xfrm>
            <a:off x="647700" y="6124715"/>
            <a:ext cx="7848600" cy="338554"/>
          </a:xfrm>
          <a:prstGeom prst="rect">
            <a:avLst/>
          </a:prstGeom>
          <a:noFill/>
        </p:spPr>
        <p:txBody>
          <a:bodyPr wrap="square" rtlCol="0">
            <a:spAutoFit/>
          </a:bodyPr>
          <a:lstStyle/>
          <a:p>
            <a:pPr algn="ctr"/>
            <a:r>
              <a:rPr lang="en-US" sz="1600" dirty="0" err="1" smtClean="0">
                <a:solidFill>
                  <a:srgbClr val="0D73C0"/>
                </a:solidFill>
                <a:latin typeface=""/>
              </a:rPr>
              <a:t>Figura</a:t>
            </a:r>
            <a:r>
              <a:rPr lang="en-US" sz="1600" dirty="0" smtClean="0">
                <a:solidFill>
                  <a:srgbClr val="0D73C0"/>
                </a:solidFill>
                <a:latin typeface=""/>
              </a:rPr>
              <a:t> 10.10 </a:t>
            </a:r>
            <a:r>
              <a:rPr lang="en-US" sz="1600" dirty="0" err="1" smtClean="0">
                <a:solidFill>
                  <a:srgbClr val="000000"/>
                </a:solidFill>
                <a:latin typeface=""/>
              </a:rPr>
              <a:t>Impuesto</a:t>
            </a:r>
            <a:r>
              <a:rPr lang="en-US" sz="1600" dirty="0" smtClean="0">
                <a:solidFill>
                  <a:srgbClr val="000000"/>
                </a:solidFill>
                <a:latin typeface=""/>
              </a:rPr>
              <a:t> de 2 $ </a:t>
            </a:r>
            <a:r>
              <a:rPr lang="en-US" sz="1600" dirty="0" err="1" smtClean="0">
                <a:solidFill>
                  <a:srgbClr val="000000"/>
                </a:solidFill>
                <a:latin typeface=""/>
              </a:rPr>
              <a:t>sobre</a:t>
            </a:r>
            <a:r>
              <a:rPr lang="en-US" sz="1600" dirty="0" smtClean="0">
                <a:solidFill>
                  <a:srgbClr val="000000"/>
                </a:solidFill>
                <a:latin typeface=""/>
              </a:rPr>
              <a:t> </a:t>
            </a:r>
            <a:r>
              <a:rPr lang="en-US" sz="1600" dirty="0" err="1" smtClean="0">
                <a:solidFill>
                  <a:srgbClr val="000000"/>
                </a:solidFill>
                <a:latin typeface=""/>
              </a:rPr>
              <a:t>los</a:t>
            </a:r>
            <a:r>
              <a:rPr lang="en-US" sz="1600" dirty="0" smtClean="0">
                <a:solidFill>
                  <a:srgbClr val="000000"/>
                </a:solidFill>
                <a:latin typeface=""/>
              </a:rPr>
              <a:t> </a:t>
            </a:r>
            <a:r>
              <a:rPr lang="en-US" sz="1600" dirty="0" err="1" smtClean="0">
                <a:solidFill>
                  <a:srgbClr val="000000"/>
                </a:solidFill>
                <a:latin typeface=""/>
              </a:rPr>
              <a:t>restaurantes</a:t>
            </a:r>
            <a:endParaRPr lang="en-US" sz="1600" dirty="0"/>
          </a:p>
        </p:txBody>
      </p:sp>
    </p:spTree>
    <p:extLst>
      <p:ext uri="{BB962C8B-B14F-4D97-AF65-F5344CB8AC3E}">
        <p14:creationId xmlns:p14="http://schemas.microsoft.com/office/powerpoint/2010/main" val="15048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smtClean="0">
                <a:solidFill>
                  <a:schemeClr val="bg1"/>
                </a:solidFill>
                <a:latin typeface="Times New Roman" pitchFamily="18" charset="0"/>
                <a:cs typeface="Times New Roman" pitchFamily="18" charset="0"/>
              </a:rPr>
              <a:t>Regulación</a:t>
            </a:r>
            <a:endParaRPr lang="en-US" sz="24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Controles</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precios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precios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máximos</a:t>
            </a:r>
            <a:r>
              <a:rPr lang="en-US" sz="2400" dirty="0" smtClean="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mínimos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4031873"/>
          </a:xfrm>
          <a:prstGeom prst="rect">
            <a:avLst/>
          </a:prstGeom>
        </p:spPr>
        <p:txBody>
          <a:bodyPr wrap="square">
            <a:spAutoFit/>
          </a:bodyPr>
          <a:lstStyle/>
          <a:p>
            <a:r>
              <a:rPr lang="en-US" sz="3200" b="1" dirty="0" smtClean="0">
                <a:latin typeface="Times New Roman" pitchFamily="18" charset="0"/>
                <a:cs typeface="Times New Roman" pitchFamily="18" charset="0"/>
              </a:rPr>
              <a:t>Control de </a:t>
            </a:r>
            <a:r>
              <a:rPr lang="en-US" sz="3200" b="1" dirty="0" err="1" smtClean="0">
                <a:latin typeface="Times New Roman" pitchFamily="18" charset="0"/>
                <a:cs typeface="Times New Roman" pitchFamily="18" charset="0"/>
              </a:rPr>
              <a:t>precios</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Prop</a:t>
            </a:r>
            <a:r>
              <a:rPr lang="es-ES" sz="3200" dirty="0" err="1" smtClean="0">
                <a:latin typeface="Times New Roman" pitchFamily="18" charset="0"/>
                <a:cs typeface="Times New Roman" pitchFamily="18" charset="0"/>
              </a:rPr>
              <a:t>ósito</a:t>
            </a:r>
            <a:r>
              <a:rPr lang="es-ES" sz="3200" dirty="0" smtClean="0">
                <a:latin typeface="Times New Roman" pitchFamily="18" charset="0"/>
                <a:cs typeface="Times New Roman" pitchFamily="18" charset="0"/>
              </a:rPr>
              <a:t> del gobierno de controlar el 	</a:t>
            </a:r>
            <a:r>
              <a:rPr lang="es-ES" sz="3200" u="sng" dirty="0" smtClean="0">
                <a:latin typeface="Times New Roman" pitchFamily="18" charset="0"/>
                <a:cs typeface="Times New Roman" pitchFamily="18" charset="0"/>
              </a:rPr>
              <a:t>precio</a:t>
            </a:r>
            <a:r>
              <a:rPr lang="es-ES" sz="3200" dirty="0" smtClean="0">
                <a:latin typeface="Times New Roman" pitchFamily="18" charset="0"/>
                <a:cs typeface="Times New Roman" pitchFamily="18" charset="0"/>
              </a:rPr>
              <a:t> de una actividad.</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Precio</a:t>
            </a:r>
            <a:r>
              <a:rPr lang="en-US" sz="3200" b="1" dirty="0" smtClean="0">
                <a:latin typeface="Times New Roman" pitchFamily="18" charset="0"/>
                <a:cs typeface="Times New Roman" pitchFamily="18" charset="0"/>
              </a:rPr>
              <a:t> m</a:t>
            </a:r>
            <a:r>
              <a:rPr lang="es-ES" sz="3200" b="1" dirty="0" err="1" smtClean="0">
                <a:latin typeface="Times New Roman" pitchFamily="18" charset="0"/>
                <a:cs typeface="Times New Roman" pitchFamily="18" charset="0"/>
              </a:rPr>
              <a:t>áximo</a:t>
            </a:r>
            <a:r>
              <a:rPr lang="es-ES" sz="3200" b="1" dirty="0" smtClean="0">
                <a:latin typeface="Times New Roman" pitchFamily="18" charset="0"/>
                <a:cs typeface="Times New Roman" pitchFamily="18" charset="0"/>
              </a:rPr>
              <a:t> autorizado</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s-ES" sz="3200" dirty="0" smtClean="0">
                <a:latin typeface="Times New Roman" pitchFamily="18" charset="0"/>
                <a:cs typeface="Times New Roman" pitchFamily="18" charset="0"/>
              </a:rPr>
              <a:t>Tope (máximo) de un precio.</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27087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907101"/>
            <a:ext cx="5377800" cy="4264427"/>
          </a:xfrm>
          <a:prstGeom prst="rect">
            <a:avLst/>
          </a:prstGeom>
          <a:ln>
            <a:solidFill>
              <a:srgbClr val="000000"/>
            </a:solidFill>
          </a:ln>
        </p:spPr>
      </p:pic>
      <p:sp>
        <p:nvSpPr>
          <p:cNvPr id="6" name="TextBox 5"/>
          <p:cNvSpPr txBox="1"/>
          <p:nvPr/>
        </p:nvSpPr>
        <p:spPr>
          <a:xfrm>
            <a:off x="304800" y="2895600"/>
            <a:ext cx="2895600" cy="2308324"/>
          </a:xfrm>
          <a:prstGeom prst="rect">
            <a:avLst/>
          </a:prstGeom>
          <a:noFill/>
        </p:spPr>
        <p:txBody>
          <a:bodyPr wrap="square" rtlCol="0">
            <a:spAutoFit/>
          </a:bodyPr>
          <a:lstStyle/>
          <a:p>
            <a:r>
              <a:rPr lang="en-US" sz="3600" dirty="0" smtClean="0">
                <a:latin typeface="Times New Roman" pitchFamily="18" charset="0"/>
                <a:cs typeface="Times New Roman" pitchFamily="18" charset="0"/>
              </a:rPr>
              <a:t>¿Qui</a:t>
            </a:r>
            <a:r>
              <a:rPr lang="es-ES" sz="3600" dirty="0" err="1" smtClean="0">
                <a:latin typeface="Times New Roman" pitchFamily="18" charset="0"/>
                <a:cs typeface="Times New Roman" pitchFamily="18" charset="0"/>
              </a:rPr>
              <a:t>én</a:t>
            </a:r>
            <a:r>
              <a:rPr lang="es-ES" sz="3600" dirty="0" smtClean="0">
                <a:latin typeface="Times New Roman" pitchFamily="18" charset="0"/>
                <a:cs typeface="Times New Roman" pitchFamily="18" charset="0"/>
              </a:rPr>
              <a:t> está contento con un alquiler bajo?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04226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sp>
        <p:nvSpPr>
          <p:cNvPr id="13" name="Title 1"/>
          <p:cNvSpPr>
            <a:spLocks noGrp="1"/>
          </p:cNvSpPr>
          <p:nvPr>
            <p:ph type="ctrTitle"/>
          </p:nvPr>
        </p:nvSpPr>
        <p:spPr>
          <a:xfrm>
            <a:off x="840946" y="5943600"/>
            <a:ext cx="7462108" cy="43042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Figura10.14 </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El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efecto</a:t>
            </a:r>
            <a:r>
              <a:rPr kumimoji="0" lang="en-US" sz="1400" b="0" i="0" u="none" strike="noStrike" kern="0" cap="none" spc="0" normalizeH="0" noProof="0" dirty="0" smtClean="0">
                <a:ln>
                  <a:noFill/>
                </a:ln>
                <a:solidFill>
                  <a:sysClr val="windowText" lastClr="000000"/>
                </a:solidFill>
                <a:effectLst/>
                <a:uLnTx/>
                <a:uFillTx/>
                <a:latin typeface="HelveticaNeueLT Pro 65 Md"/>
                <a:cs typeface="HelveticaNeueLT Pro 65 Md"/>
              </a:rPr>
              <a:t> de un </a:t>
            </a:r>
            <a:r>
              <a:rPr kumimoji="0" lang="en-US" sz="1400" b="0" i="0" u="none" strike="noStrike" kern="0" cap="none" spc="0" normalizeH="0" noProof="0" dirty="0" err="1" smtClean="0">
                <a:ln>
                  <a:noFill/>
                </a:ln>
                <a:solidFill>
                  <a:sysClr val="windowText" lastClr="000000"/>
                </a:solidFill>
                <a:effectLst/>
                <a:uLnTx/>
                <a:uFillTx/>
                <a:latin typeface="HelveticaNeueLT Pro 65 Md"/>
                <a:cs typeface="HelveticaNeueLT Pro 65 Md"/>
              </a:rPr>
              <a:t>precio</a:t>
            </a:r>
            <a:r>
              <a:rPr kumimoji="0" lang="en-US" sz="1400" b="0" i="0" u="none" strike="noStrike" kern="0" cap="none" spc="0" normalizeH="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noProof="0" dirty="0" err="1" smtClean="0">
                <a:ln>
                  <a:noFill/>
                </a:ln>
                <a:solidFill>
                  <a:sysClr val="windowText" lastClr="000000"/>
                </a:solidFill>
                <a:effectLst/>
                <a:uLnTx/>
                <a:uFillTx/>
                <a:latin typeface="HelveticaNeueLT Pro 65 Md"/>
                <a:cs typeface="HelveticaNeueLT Pro 65 Md"/>
              </a:rPr>
              <a:t>máximo</a:t>
            </a:r>
            <a:r>
              <a:rPr kumimoji="0" lang="en-US" sz="1400" b="0" i="0" u="none" strike="noStrike" kern="0" cap="none" spc="0" normalizeH="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noProof="0" dirty="0" err="1" smtClean="0">
                <a:ln>
                  <a:noFill/>
                </a:ln>
                <a:solidFill>
                  <a:sysClr val="windowText" lastClr="000000"/>
                </a:solidFill>
                <a:effectLst/>
                <a:uLnTx/>
                <a:uFillTx/>
                <a:latin typeface="HelveticaNeueLT Pro 65 Md"/>
                <a:cs typeface="HelveticaNeueLT Pro 65 Md"/>
              </a:rPr>
              <a:t>autorizado</a:t>
            </a:r>
            <a:endParaRPr kumimoji="0" lang="en-US" sz="14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pic>
        <p:nvPicPr>
          <p:cNvPr id="8" name="Picture 7" descr="ALL_Exhibit_10.14_0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648200" cy="3672485"/>
          </a:xfrm>
          <a:prstGeom prst="rect">
            <a:avLst/>
          </a:prstGeom>
        </p:spPr>
      </p:pic>
      <p:pic>
        <p:nvPicPr>
          <p:cNvPr id="9" name="Picture 8" descr="ALL_Exhibit_10.14_02.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99" y="1828800"/>
            <a:ext cx="4652717" cy="36679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124" y="1828800"/>
            <a:ext cx="4861151" cy="3886200"/>
          </a:xfrm>
          <a:prstGeom prst="rect">
            <a:avLst/>
          </a:prstGeom>
        </p:spPr>
      </p:pic>
    </p:spTree>
    <p:extLst>
      <p:ext uri="{BB962C8B-B14F-4D97-AF65-F5344CB8AC3E}">
        <p14:creationId xmlns:p14="http://schemas.microsoft.com/office/powerpoint/2010/main" val="24846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5" name="Picture 4" descr="ALL_Exhibit_10.15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6" name="Picture 5" descr="ALL_Exhibit_10.15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7" name="Picture 6" descr="ALL_Exhibit_10.15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8" name="Picture 7" descr="ALL_Exhibit_10.15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9" name="Picture 8" descr="ALL_Exhibit_10.15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10" name="Picture 9" descr="ALL_Exhibit_10.15_06.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11" name="Picture 10" descr="ALL_Exhibit_10.15_07.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1905000"/>
            <a:ext cx="6341478" cy="28956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270" y="2053529"/>
            <a:ext cx="7156137" cy="3208522"/>
          </a:xfrm>
          <a:prstGeom prst="rect">
            <a:avLst/>
          </a:prstGeom>
        </p:spPr>
      </p:pic>
      <p:sp>
        <p:nvSpPr>
          <p:cNvPr id="14" name="Title 1"/>
          <p:cNvSpPr>
            <a:spLocks noGrp="1"/>
          </p:cNvSpPr>
          <p:nvPr>
            <p:ph type="ctrTitle"/>
          </p:nvPr>
        </p:nvSpPr>
        <p:spPr>
          <a:xfrm>
            <a:off x="811284" y="5562600"/>
            <a:ext cx="7462108" cy="65902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4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10.15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Excedente</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del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consumidor</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y del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productor</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con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controles</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alquiler</a:t>
            </a:r>
            <a:endParaRPr kumimoji="0" lang="en-US" sz="14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spTree>
    <p:extLst>
      <p:ext uri="{BB962C8B-B14F-4D97-AF65-F5344CB8AC3E}">
        <p14:creationId xmlns:p14="http://schemas.microsoft.com/office/powerpoint/2010/main" val="6013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09800"/>
            <a:ext cx="4167783" cy="2779878"/>
          </a:xfrm>
          <a:prstGeom prst="rect">
            <a:avLst/>
          </a:prstGeom>
          <a:ln>
            <a:solidFill>
              <a:srgbClr val="000000"/>
            </a:solidFill>
          </a:ln>
        </p:spPr>
      </p:pic>
      <p:sp>
        <p:nvSpPr>
          <p:cNvPr id="10" name="TextBox 9"/>
          <p:cNvSpPr txBox="1"/>
          <p:nvPr/>
        </p:nvSpPr>
        <p:spPr>
          <a:xfrm>
            <a:off x="4565073" y="2895600"/>
            <a:ext cx="426720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t>
            </a:r>
            <a:r>
              <a:rPr lang="es-ES" sz="3200" dirty="0" smtClean="0">
                <a:latin typeface="Times New Roman" pitchFamily="18" charset="0"/>
                <a:cs typeface="Times New Roman" pitchFamily="18" charset="0"/>
              </a:rPr>
              <a:t>é hay escasez de bebés disponibles para adopción?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34078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000" y="2286000"/>
            <a:ext cx="3048000" cy="3048000"/>
          </a:xfrm>
          <a:prstGeom prst="rect">
            <a:avLst/>
          </a:prstGeom>
          <a:ln>
            <a:solidFill>
              <a:srgbClr val="000000"/>
            </a:solidFill>
          </a:ln>
        </p:spPr>
      </p:pic>
      <p:sp>
        <p:nvSpPr>
          <p:cNvPr id="11" name="TextBox 10"/>
          <p:cNvSpPr txBox="1"/>
          <p:nvPr/>
        </p:nvSpPr>
        <p:spPr>
          <a:xfrm>
            <a:off x="685800" y="2778948"/>
            <a:ext cx="3408537"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t>
            </a:r>
            <a:r>
              <a:rPr lang="es-ES" sz="3200" dirty="0" smtClean="0">
                <a:latin typeface="Times New Roman" pitchFamily="18" charset="0"/>
                <a:cs typeface="Times New Roman" pitchFamily="18" charset="0"/>
              </a:rPr>
              <a:t>é hay escasez de órganos disponibles para trasplantes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8310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153" y="1904999"/>
            <a:ext cx="3784447" cy="2612895"/>
          </a:xfrm>
          <a:prstGeom prst="rect">
            <a:avLst/>
          </a:prstGeom>
          <a:ln>
            <a:solidFill>
              <a:srgbClr val="000000"/>
            </a:solidFill>
          </a:ln>
        </p:spPr>
      </p:pic>
      <p:sp>
        <p:nvSpPr>
          <p:cNvPr id="12" name="TextBox 11"/>
          <p:cNvSpPr txBox="1"/>
          <p:nvPr/>
        </p:nvSpPr>
        <p:spPr>
          <a:xfrm>
            <a:off x="685801" y="4849091"/>
            <a:ext cx="76962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t>
            </a:r>
            <a:r>
              <a:rPr lang="es-ES" sz="3200" dirty="0" smtClean="0">
                <a:latin typeface="Times New Roman" pitchFamily="18" charset="0"/>
                <a:cs typeface="Times New Roman" pitchFamily="18" charset="0"/>
              </a:rPr>
              <a:t>é hay escasez de plazas en las escuelas públicas de calidad?</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730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133600"/>
            <a:ext cx="5116487" cy="3422650"/>
          </a:xfrm>
          <a:prstGeom prst="rect">
            <a:avLst/>
          </a:prstGeom>
          <a:ln>
            <a:solidFill>
              <a:srgbClr val="000000"/>
            </a:solidFill>
          </a:ln>
        </p:spPr>
      </p:pic>
      <p:sp>
        <p:nvSpPr>
          <p:cNvPr id="5" name="TextBox 4"/>
          <p:cNvSpPr txBox="1"/>
          <p:nvPr/>
        </p:nvSpPr>
        <p:spPr>
          <a:xfrm>
            <a:off x="457200" y="3048000"/>
            <a:ext cx="2667000" cy="2308324"/>
          </a:xfrm>
          <a:prstGeom prst="rect">
            <a:avLst/>
          </a:prstGeom>
          <a:noFill/>
        </p:spPr>
        <p:txBody>
          <a:bodyPr wrap="square" rtlCol="0">
            <a:spAutoFit/>
          </a:bodyPr>
          <a:lstStyle/>
          <a:p>
            <a:r>
              <a:rPr lang="en-US" sz="3600" dirty="0" smtClean="0">
                <a:latin typeface="Times New Roman" pitchFamily="18" charset="0"/>
                <a:cs typeface="Times New Roman" pitchFamily="18" charset="0"/>
              </a:rPr>
              <a:t>¿Qui</a:t>
            </a:r>
            <a:r>
              <a:rPr lang="es-ES" sz="3600" dirty="0" err="1" smtClean="0">
                <a:latin typeface="Times New Roman" pitchFamily="18" charset="0"/>
                <a:cs typeface="Times New Roman" pitchFamily="18" charset="0"/>
              </a:rPr>
              <a:t>én</a:t>
            </a:r>
            <a:r>
              <a:rPr lang="es-ES" sz="3600" dirty="0" smtClean="0">
                <a:latin typeface="Times New Roman" pitchFamily="18" charset="0"/>
                <a:cs typeface="Times New Roman" pitchFamily="18" charset="0"/>
              </a:rPr>
              <a:t> está contento con un precio más alto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31184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Controles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precios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máximos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mínimos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autorizados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04" y="1752600"/>
            <a:ext cx="5154623" cy="4211649"/>
          </a:xfrm>
          <a:prstGeom prst="rect">
            <a:avLst/>
          </a:prstGeom>
          <a:ln>
            <a:solidFill>
              <a:srgbClr val="000000"/>
            </a:solidFill>
          </a:ln>
        </p:spPr>
      </p:pic>
    </p:spTree>
    <p:extLst>
      <p:ext uri="{BB962C8B-B14F-4D97-AF65-F5344CB8AC3E}">
        <p14:creationId xmlns:p14="http://schemas.microsoft.com/office/powerpoint/2010/main" val="330487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10.3 </a:t>
            </a:r>
            <a:r>
              <a:rPr lang="en-US" sz="2400" dirty="0" err="1" smtClean="0">
                <a:solidFill>
                  <a:schemeClr val="bg1"/>
                </a:solidFill>
                <a:latin typeface="Times New Roman" pitchFamily="18" charset="0"/>
                <a:cs typeface="Times New Roman" pitchFamily="18" charset="0"/>
              </a:rPr>
              <a:t>Fallos</a:t>
            </a:r>
            <a:r>
              <a:rPr lang="en-US" sz="2400" dirty="0" smtClean="0">
                <a:solidFill>
                  <a:schemeClr val="bg1"/>
                </a:solidFill>
                <a:latin typeface="Times New Roman" pitchFamily="18" charset="0"/>
                <a:cs typeface="Times New Roman" pitchFamily="18" charset="0"/>
              </a:rPr>
              <a:t> del Estado</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609600" y="1828800"/>
            <a:ext cx="7924800" cy="3970318"/>
          </a:xfrm>
          <a:prstGeom prst="rect">
            <a:avLst/>
          </a:prstGeom>
          <a:noFill/>
        </p:spPr>
        <p:txBody>
          <a:bodyPr wrap="square" rtlCol="0">
            <a:spAutoFit/>
          </a:bodyPr>
          <a:lstStyle/>
          <a:p>
            <a:r>
              <a:rPr lang="en-US" sz="3600" dirty="0" smtClean="0">
                <a:latin typeface="Times New Roman" pitchFamily="18" charset="0"/>
                <a:cs typeface="Times New Roman" pitchFamily="18" charset="0"/>
              </a:rPr>
              <a:t>La </a:t>
            </a:r>
            <a:r>
              <a:rPr lang="en-US" sz="3600" dirty="0" err="1" smtClean="0">
                <a:latin typeface="Times New Roman" pitchFamily="18" charset="0"/>
                <a:cs typeface="Times New Roman" pitchFamily="18" charset="0"/>
              </a:rPr>
              <a:t>intervenci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del Estado en los mercados puede dar lugar</a:t>
            </a:r>
            <a:r>
              <a:rPr lang="en-US" sz="3600" dirty="0" smtClean="0">
                <a:latin typeface="Times New Roman" pitchFamily="18" charset="0"/>
                <a:cs typeface="Times New Roman" pitchFamily="18" charset="0"/>
              </a:rPr>
              <a:t>:</a:t>
            </a:r>
          </a:p>
          <a:p>
            <a:endParaRPr lang="en-US" sz="3600" dirty="0" smtClean="0">
              <a:latin typeface="Times New Roman" pitchFamily="18" charset="0"/>
              <a:cs typeface="Times New Roman" pitchFamily="18" charset="0"/>
            </a:endParaRPr>
          </a:p>
          <a:p>
            <a:pPr marL="742950" indent="-742950">
              <a:buAutoNum type="arabicPeriod"/>
            </a:pPr>
            <a:r>
              <a:rPr lang="en-US" sz="3600" dirty="0" smtClean="0">
                <a:latin typeface="Times New Roman" pitchFamily="18" charset="0"/>
                <a:cs typeface="Times New Roman" pitchFamily="18" charset="0"/>
              </a:rPr>
              <a:t>P</a:t>
            </a:r>
            <a:r>
              <a:rPr lang="es-ES" sz="3600" dirty="0" err="1" smtClean="0">
                <a:latin typeface="Times New Roman" pitchFamily="18" charset="0"/>
                <a:cs typeface="Times New Roman" pitchFamily="18" charset="0"/>
              </a:rPr>
              <a:t>érdidas</a:t>
            </a:r>
            <a:r>
              <a:rPr lang="es-ES" sz="3600" dirty="0" smtClean="0">
                <a:latin typeface="Times New Roman" pitchFamily="18" charset="0"/>
                <a:cs typeface="Times New Roman" pitchFamily="18" charset="0"/>
              </a:rPr>
              <a:t> de eficiencia</a:t>
            </a:r>
            <a:endParaRPr lang="en-US" sz="3600" dirty="0" smtClean="0">
              <a:latin typeface="Times New Roman" pitchFamily="18" charset="0"/>
              <a:cs typeface="Times New Roman" pitchFamily="18" charset="0"/>
            </a:endParaRPr>
          </a:p>
          <a:p>
            <a:pPr marL="742950" indent="-742950">
              <a:buAutoNum type="arabicPeriod"/>
            </a:pPr>
            <a:r>
              <a:rPr lang="en-US" sz="3600" dirty="0" err="1" smtClean="0">
                <a:latin typeface="Times New Roman" pitchFamily="18" charset="0"/>
                <a:cs typeface="Times New Roman" pitchFamily="18" charset="0"/>
              </a:rPr>
              <a:t>Mayores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costes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burocr</a:t>
            </a:r>
            <a:r>
              <a:rPr lang="es-ES" sz="3600" dirty="0" smtClean="0">
                <a:latin typeface="Times New Roman" pitchFamily="18" charset="0"/>
                <a:cs typeface="Times New Roman" pitchFamily="18" charset="0"/>
              </a:rPr>
              <a:t>áticos</a:t>
            </a:r>
            <a:endParaRPr lang="en-US" sz="3600" dirty="0" smtClean="0">
              <a:latin typeface="Times New Roman" pitchFamily="18" charset="0"/>
              <a:cs typeface="Times New Roman" pitchFamily="18" charset="0"/>
            </a:endParaRPr>
          </a:p>
          <a:p>
            <a:pPr marL="742950" indent="-742950">
              <a:buAutoNum type="arabicPeriod"/>
            </a:pPr>
            <a:r>
              <a:rPr lang="en-US" sz="3600" dirty="0" err="1" smtClean="0">
                <a:latin typeface="Times New Roman" pitchFamily="18" charset="0"/>
                <a:cs typeface="Times New Roman" pitchFamily="18" charset="0"/>
              </a:rPr>
              <a:t>Corrupci</a:t>
            </a:r>
            <a:r>
              <a:rPr lang="es-ES" sz="3600" dirty="0" err="1" smtClean="0">
                <a:latin typeface="Times New Roman" pitchFamily="18" charset="0"/>
                <a:cs typeface="Times New Roman" pitchFamily="18" charset="0"/>
              </a:rPr>
              <a:t>ón</a:t>
            </a:r>
            <a:endParaRPr lang="en-US" sz="3600" dirty="0" smtClean="0">
              <a:latin typeface="Times New Roman" pitchFamily="18" charset="0"/>
              <a:cs typeface="Times New Roman" pitchFamily="18" charset="0"/>
            </a:endParaRPr>
          </a:p>
          <a:p>
            <a:pPr marL="742950" indent="-742950">
              <a:buAutoNum type="arabicPeriod"/>
            </a:pPr>
            <a:r>
              <a:rPr lang="en-US" sz="3600" dirty="0" smtClean="0">
                <a:latin typeface="Times New Roman" pitchFamily="18" charset="0"/>
                <a:cs typeface="Times New Roman" pitchFamily="18" charset="0"/>
              </a:rPr>
              <a:t>Mercado negro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8892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5" name="TextBox 4"/>
          <p:cNvSpPr txBox="1"/>
          <p:nvPr/>
        </p:nvSpPr>
        <p:spPr>
          <a:xfrm>
            <a:off x="647700" y="6053554"/>
            <a:ext cx="7848600" cy="338554"/>
          </a:xfrm>
          <a:prstGeom prst="rect">
            <a:avLst/>
          </a:prstGeom>
          <a:noFill/>
        </p:spPr>
        <p:txBody>
          <a:bodyPr wrap="square" rtlCol="0">
            <a:spAutoFit/>
          </a:bodyPr>
          <a:lstStyle/>
          <a:p>
            <a:pPr algn="ctr"/>
            <a:r>
              <a:rPr lang="en-US" sz="1600" dirty="0" err="1">
                <a:solidFill>
                  <a:srgbClr val="0D73C0"/>
                </a:solidFill>
                <a:latin typeface=""/>
              </a:rPr>
              <a:t>Figura</a:t>
            </a:r>
            <a:r>
              <a:rPr lang="en-US" sz="1600" dirty="0">
                <a:solidFill>
                  <a:srgbClr val="0D73C0"/>
                </a:solidFill>
                <a:latin typeface=""/>
              </a:rPr>
              <a:t> 10.10 </a:t>
            </a:r>
            <a:r>
              <a:rPr lang="en-US" sz="1600" dirty="0" err="1">
                <a:solidFill>
                  <a:srgbClr val="000000"/>
                </a:solidFill>
                <a:latin typeface=""/>
              </a:rPr>
              <a:t>Impuesto</a:t>
            </a:r>
            <a:r>
              <a:rPr lang="en-US" sz="1600" dirty="0">
                <a:solidFill>
                  <a:srgbClr val="000000"/>
                </a:solidFill>
                <a:latin typeface=""/>
              </a:rPr>
              <a:t> de 2 $ </a:t>
            </a:r>
            <a:r>
              <a:rPr lang="en-US" sz="1600" dirty="0" err="1">
                <a:solidFill>
                  <a:srgbClr val="000000"/>
                </a:solidFill>
                <a:latin typeface=""/>
              </a:rPr>
              <a:t>sobre</a:t>
            </a:r>
            <a:r>
              <a:rPr lang="en-US" sz="1600" dirty="0">
                <a:solidFill>
                  <a:srgbClr val="000000"/>
                </a:solidFill>
                <a:latin typeface=""/>
              </a:rPr>
              <a:t> </a:t>
            </a:r>
            <a:r>
              <a:rPr lang="en-US" sz="1600" dirty="0" err="1">
                <a:solidFill>
                  <a:srgbClr val="000000"/>
                </a:solidFill>
                <a:latin typeface=""/>
              </a:rPr>
              <a:t>los</a:t>
            </a:r>
            <a:r>
              <a:rPr lang="en-US" sz="1600" dirty="0">
                <a:solidFill>
                  <a:srgbClr val="000000"/>
                </a:solidFill>
                <a:latin typeface=""/>
              </a:rPr>
              <a:t> </a:t>
            </a:r>
            <a:r>
              <a:rPr lang="en-US" sz="1600" dirty="0" err="1">
                <a:solidFill>
                  <a:srgbClr val="000000"/>
                </a:solidFill>
                <a:latin typeface=""/>
              </a:rPr>
              <a:t>restaurantes</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263" y="1903419"/>
            <a:ext cx="4471473" cy="3810516"/>
          </a:xfrm>
          <a:prstGeom prst="rect">
            <a:avLst/>
          </a:prstGeom>
          <a:ln>
            <a:solidFill>
              <a:srgbClr val="000000"/>
            </a:solidFill>
          </a:ln>
        </p:spPr>
      </p:pic>
    </p:spTree>
    <p:extLst>
      <p:ext uri="{BB962C8B-B14F-4D97-AF65-F5344CB8AC3E}">
        <p14:creationId xmlns:p14="http://schemas.microsoft.com/office/powerpoint/2010/main" val="231275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10.3 </a:t>
            </a:r>
            <a:r>
              <a:rPr lang="en-US" sz="2400" dirty="0" err="1" smtClean="0">
                <a:solidFill>
                  <a:schemeClr val="bg1"/>
                </a:solidFill>
                <a:latin typeface="Times New Roman" pitchFamily="18" charset="0"/>
                <a:cs typeface="Times New Roman" pitchFamily="18" charset="0"/>
              </a:rPr>
              <a:t>Fallos</a:t>
            </a:r>
            <a:r>
              <a:rPr lang="en-US" sz="2400" dirty="0" smtClean="0">
                <a:solidFill>
                  <a:schemeClr val="bg1"/>
                </a:solidFill>
                <a:latin typeface="Times New Roman" pitchFamily="18" charset="0"/>
                <a:cs typeface="Times New Roman" pitchFamily="18" charset="0"/>
              </a:rPr>
              <a:t> del Estado</a:t>
            </a: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Costes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directos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derivados</a:t>
            </a:r>
            <a:r>
              <a:rPr lang="en-US" sz="2400" dirty="0" smtClean="0">
                <a:solidFill>
                  <a:schemeClr val="bg1"/>
                </a:solidFill>
                <a:latin typeface="Times New Roman" pitchFamily="18" charset="0"/>
                <a:cs typeface="Times New Roman" pitchFamily="18" charset="0"/>
              </a:rPr>
              <a:t> de las </a:t>
            </a:r>
            <a:r>
              <a:rPr lang="en-US" sz="2400" dirty="0" err="1" smtClean="0">
                <a:solidFill>
                  <a:schemeClr val="bg1"/>
                </a:solidFill>
                <a:latin typeface="Times New Roman" pitchFamily="18" charset="0"/>
                <a:cs typeface="Times New Roman" pitchFamily="18" charset="0"/>
              </a:rPr>
              <a:t>burocracias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609600" y="1828800"/>
            <a:ext cx="7924800" cy="3970318"/>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Costes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burocr</a:t>
            </a:r>
            <a:r>
              <a:rPr lang="es-ES" sz="3600" dirty="0" smtClean="0">
                <a:latin typeface="Times New Roman" pitchFamily="18" charset="0"/>
                <a:cs typeface="Times New Roman" pitchFamily="18" charset="0"/>
              </a:rPr>
              <a:t>áticos</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A mayor n</a:t>
            </a:r>
            <a:r>
              <a:rPr lang="es-ES" sz="3600" dirty="0" err="1" smtClean="0">
                <a:latin typeface="Times New Roman" pitchFamily="18" charset="0"/>
                <a:cs typeface="Times New Roman" pitchFamily="18" charset="0"/>
              </a:rPr>
              <a:t>úmero</a:t>
            </a:r>
            <a:r>
              <a:rPr lang="es-ES" sz="3600" dirty="0" smtClean="0">
                <a:latin typeface="Times New Roman" pitchFamily="18" charset="0"/>
                <a:cs typeface="Times New Roman" pitchFamily="18" charset="0"/>
              </a:rPr>
              <a:t> de regulaciones, </a:t>
            </a:r>
            <a:r>
              <a:rPr lang="en-US" sz="3600" dirty="0" smtClean="0">
                <a:latin typeface="Times New Roman" pitchFamily="18" charset="0"/>
                <a:cs typeface="Times New Roman" pitchFamily="18" charset="0"/>
              </a:rPr>
              <a:t>mayor n</a:t>
            </a:r>
            <a:r>
              <a:rPr lang="es-ES" sz="3600" dirty="0" err="1" smtClean="0">
                <a:latin typeface="Times New Roman" pitchFamily="18" charset="0"/>
                <a:cs typeface="Times New Roman" pitchFamily="18" charset="0"/>
              </a:rPr>
              <a:t>úmero</a:t>
            </a:r>
            <a:r>
              <a:rPr lang="es-ES" sz="3600" dirty="0" smtClean="0">
                <a:latin typeface="Times New Roman" pitchFamily="18" charset="0"/>
                <a:cs typeface="Times New Roman" pitchFamily="18" charset="0"/>
              </a:rPr>
              <a:t> de funcionarios necesarios para hacerlas cumplir. </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Costes</a:t>
            </a:r>
            <a:r>
              <a:rPr lang="en-US" sz="3600" dirty="0" smtClean="0">
                <a:latin typeface="Times New Roman" pitchFamily="18" charset="0"/>
                <a:cs typeface="Times New Roman" pitchFamily="18" charset="0"/>
              </a:rPr>
              <a:t> vs. </a:t>
            </a:r>
            <a:r>
              <a:rPr lang="en-US" sz="3600" dirty="0" err="1" smtClean="0">
                <a:latin typeface="Times New Roman" pitchFamily="18" charset="0"/>
                <a:cs typeface="Times New Roman" pitchFamily="18" charset="0"/>
              </a:rPr>
              <a:t>beneficios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21682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10.3 </a:t>
            </a:r>
            <a:r>
              <a:rPr lang="en-US" sz="2400" dirty="0" err="1">
                <a:solidFill>
                  <a:schemeClr val="bg1"/>
                </a:solidFill>
                <a:latin typeface="Times New Roman" pitchFamily="18" charset="0"/>
                <a:cs typeface="Times New Roman" pitchFamily="18" charset="0"/>
              </a:rPr>
              <a:t>Fallos</a:t>
            </a:r>
            <a:r>
              <a:rPr lang="en-US" sz="2400" dirty="0">
                <a:solidFill>
                  <a:schemeClr val="bg1"/>
                </a:solidFill>
                <a:latin typeface="Times New Roman" pitchFamily="18" charset="0"/>
                <a:cs typeface="Times New Roman" pitchFamily="18" charset="0"/>
              </a:rPr>
              <a:t> del </a:t>
            </a:r>
            <a:r>
              <a:rPr lang="en-US" sz="2400" dirty="0" smtClean="0">
                <a:solidFill>
                  <a:schemeClr val="bg1"/>
                </a:solidFill>
                <a:latin typeface="Times New Roman" pitchFamily="18" charset="0"/>
                <a:cs typeface="Times New Roman" pitchFamily="18" charset="0"/>
              </a:rPr>
              <a:t>Estado</a:t>
            </a: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Corrupción</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609600" y="1828800"/>
            <a:ext cx="7924800" cy="5078313"/>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Corrupci</a:t>
            </a:r>
            <a:r>
              <a:rPr lang="es-ES" sz="3600" dirty="0" err="1" smtClean="0">
                <a:latin typeface="Times New Roman" pitchFamily="18" charset="0"/>
                <a:cs typeface="Times New Roman" pitchFamily="18" charset="0"/>
              </a:rPr>
              <a:t>ón</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Mal </a:t>
            </a:r>
            <a:r>
              <a:rPr lang="en-US" sz="3600" dirty="0" err="1" smtClean="0">
                <a:latin typeface="Times New Roman" pitchFamily="18" charset="0"/>
                <a:cs typeface="Times New Roman" pitchFamily="18" charset="0"/>
              </a:rPr>
              <a:t>uso</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fondos</a:t>
            </a:r>
            <a:r>
              <a:rPr lang="en-US" sz="3600" dirty="0" smtClean="0">
                <a:latin typeface="Times New Roman" pitchFamily="18" charset="0"/>
                <a:cs typeface="Times New Roman" pitchFamily="18" charset="0"/>
              </a:rPr>
              <a:t> p</a:t>
            </a:r>
            <a:r>
              <a:rPr lang="es-ES" sz="3600" dirty="0" err="1" smtClean="0">
                <a:latin typeface="Times New Roman" pitchFamily="18" charset="0"/>
                <a:cs typeface="Times New Roman" pitchFamily="18" charset="0"/>
              </a:rPr>
              <a:t>úblicos</a:t>
            </a:r>
            <a:r>
              <a:rPr lang="es-E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Puede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resultado</a:t>
            </a:r>
            <a:r>
              <a:rPr lang="en-US" sz="3600" dirty="0" smtClean="0">
                <a:latin typeface="Times New Roman" pitchFamily="18" charset="0"/>
                <a:cs typeface="Times New Roman" pitchFamily="18" charset="0"/>
              </a:rPr>
              <a:t> de la </a:t>
            </a:r>
            <a:r>
              <a:rPr lang="en-US" sz="3600" dirty="0" err="1" smtClean="0">
                <a:latin typeface="Times New Roman" pitchFamily="18" charset="0"/>
                <a:cs typeface="Times New Roman" pitchFamily="18" charset="0"/>
              </a:rPr>
              <a:t>actividad</a:t>
            </a:r>
            <a:r>
              <a:rPr lang="en-US" sz="3600" dirty="0" smtClean="0">
                <a:latin typeface="Times New Roman" pitchFamily="18" charset="0"/>
                <a:cs typeface="Times New Roman" pitchFamily="18" charset="0"/>
              </a:rPr>
              <a:t> de un </a:t>
            </a:r>
            <a:r>
              <a:rPr lang="en-US" sz="3600" dirty="0" err="1" smtClean="0">
                <a:latin typeface="Times New Roman" pitchFamily="18" charset="0"/>
                <a:cs typeface="Times New Roman" pitchFamily="18" charset="0"/>
              </a:rPr>
              <a:t>gobierno</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smtClean="0">
                <a:latin typeface="Times New Roman" pitchFamily="18" charset="0"/>
                <a:cs typeface="Times New Roman" pitchFamily="18" charset="0"/>
              </a:rPr>
              <a:t>No </a:t>
            </a:r>
            <a:r>
              <a:rPr lang="en-US" sz="3600" dirty="0" err="1" smtClean="0">
                <a:latin typeface="Times New Roman" pitchFamily="18" charset="0"/>
                <a:cs typeface="Times New Roman" pitchFamily="18" charset="0"/>
              </a:rPr>
              <a:t>est</a:t>
            </a:r>
            <a:r>
              <a:rPr lang="es-ES" sz="3600" dirty="0" smtClean="0">
                <a:latin typeface="Times New Roman" pitchFamily="18" charset="0"/>
                <a:cs typeface="Times New Roman" pitchFamily="18" charset="0"/>
              </a:rPr>
              <a:t>á limitada al sector público, </a:t>
            </a:r>
            <a:r>
              <a:rPr lang="en-US" sz="3600" dirty="0" err="1" smtClean="0">
                <a:latin typeface="Times New Roman" pitchFamily="18" charset="0"/>
                <a:cs typeface="Times New Roman" pitchFamily="18" charset="0"/>
              </a:rPr>
              <a:t>tambi</a:t>
            </a:r>
            <a:r>
              <a:rPr lang="es-ES" sz="3600" dirty="0" err="1" smtClean="0">
                <a:latin typeface="Times New Roman" pitchFamily="18" charset="0"/>
                <a:cs typeface="Times New Roman" pitchFamily="18" charset="0"/>
              </a:rPr>
              <a:t>én</a:t>
            </a:r>
            <a:r>
              <a:rPr lang="es-ES" sz="3600" dirty="0" smtClean="0">
                <a:latin typeface="Times New Roman" pitchFamily="18" charset="0"/>
                <a:cs typeface="Times New Roman" pitchFamily="18" charset="0"/>
              </a:rPr>
              <a:t> existe en el sector privado.</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66774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10.3 </a:t>
            </a:r>
            <a:r>
              <a:rPr lang="en-US" sz="2400" dirty="0" err="1">
                <a:solidFill>
                  <a:schemeClr val="bg1"/>
                </a:solidFill>
                <a:latin typeface="Times New Roman" pitchFamily="18" charset="0"/>
                <a:cs typeface="Times New Roman" pitchFamily="18" charset="0"/>
              </a:rPr>
              <a:t>Fallos</a:t>
            </a:r>
            <a:r>
              <a:rPr lang="en-US" sz="2400" dirty="0">
                <a:solidFill>
                  <a:schemeClr val="bg1"/>
                </a:solidFill>
                <a:latin typeface="Times New Roman" pitchFamily="18" charset="0"/>
                <a:cs typeface="Times New Roman" pitchFamily="18" charset="0"/>
              </a:rPr>
              <a:t> del Estado</a:t>
            </a: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Economía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sumergida</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990600" y="2808238"/>
            <a:ext cx="4267200" cy="2862322"/>
          </a:xfrm>
          <a:prstGeom prst="rect">
            <a:avLst/>
          </a:prstGeom>
          <a:noFill/>
        </p:spPr>
        <p:txBody>
          <a:bodyPr wrap="square" rtlCol="0">
            <a:spAutoFit/>
          </a:bodyPr>
          <a:lstStyle/>
          <a:p>
            <a:endParaRPr lang="en-US"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Economía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sumergida</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828800"/>
            <a:ext cx="2346631" cy="4464099"/>
          </a:xfrm>
          <a:prstGeom prst="rect">
            <a:avLst/>
          </a:prstGeom>
          <a:ln>
            <a:solidFill>
              <a:srgbClr val="000000"/>
            </a:solidFill>
          </a:ln>
        </p:spPr>
      </p:pic>
    </p:spTree>
    <p:extLst>
      <p:ext uri="{BB962C8B-B14F-4D97-AF65-F5344CB8AC3E}">
        <p14:creationId xmlns:p14="http://schemas.microsoft.com/office/powerpoint/2010/main" val="1875159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10.4 </a:t>
            </a:r>
            <a:r>
              <a:rPr lang="en-US" sz="2400" dirty="0" err="1" smtClean="0">
                <a:solidFill>
                  <a:schemeClr val="bg1"/>
                </a:solidFill>
                <a:latin typeface="Times New Roman" pitchFamily="18" charset="0"/>
                <a:cs typeface="Times New Roman" pitchFamily="18" charset="0"/>
              </a:rPr>
              <a:t>Equidad</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frente</a:t>
            </a:r>
            <a:r>
              <a:rPr lang="en-US" sz="2400" dirty="0" smtClean="0">
                <a:solidFill>
                  <a:schemeClr val="bg1"/>
                </a:solidFill>
                <a:latin typeface="Times New Roman" pitchFamily="18" charset="0"/>
                <a:cs typeface="Times New Roman" pitchFamily="18" charset="0"/>
              </a:rPr>
              <a:t> a </a:t>
            </a:r>
            <a:r>
              <a:rPr lang="en-US" sz="2400" dirty="0" err="1" smtClean="0">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04800" y="1752600"/>
            <a:ext cx="78486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Equidad</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frente</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eficiencia</a:t>
            </a:r>
            <a:endParaRPr lang="en-US" sz="3600" dirty="0">
              <a:latin typeface="Times New Roman" pitchFamily="18" charset="0"/>
              <a:cs typeface="Times New Roman" pitchFamily="18" charset="0"/>
            </a:endParaRPr>
          </a:p>
        </p:txBody>
      </p:sp>
      <p:sp>
        <p:nvSpPr>
          <p:cNvPr id="6" name="Isosceles Triangle 5"/>
          <p:cNvSpPr/>
          <p:nvPr/>
        </p:nvSpPr>
        <p:spPr>
          <a:xfrm>
            <a:off x="4076700" y="5029200"/>
            <a:ext cx="990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143000" y="5029200"/>
            <a:ext cx="70104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4038600"/>
            <a:ext cx="2590800" cy="830997"/>
          </a:xfrm>
          <a:prstGeom prst="rect">
            <a:avLst/>
          </a:prstGeom>
          <a:noFill/>
        </p:spPr>
        <p:txBody>
          <a:bodyPr wrap="square" rtlCol="0">
            <a:spAutoFit/>
          </a:bodyPr>
          <a:lstStyle/>
          <a:p>
            <a:pPr algn="r"/>
            <a:r>
              <a:rPr lang="en-US" sz="2400" dirty="0" err="1" smtClean="0">
                <a:latin typeface="Times New Roman" pitchFamily="18" charset="0"/>
                <a:cs typeface="Times New Roman" pitchFamily="18" charset="0"/>
              </a:rPr>
              <a:t>Aumentar</a:t>
            </a:r>
            <a:r>
              <a:rPr lang="en-US" sz="2400" dirty="0" smtClean="0">
                <a:latin typeface="Times New Roman" pitchFamily="18" charset="0"/>
                <a:cs typeface="Times New Roman" pitchFamily="18" charset="0"/>
              </a:rPr>
              <a:t> el </a:t>
            </a:r>
            <a:r>
              <a:rPr lang="en-US" sz="2400" dirty="0" err="1" smtClean="0">
                <a:latin typeface="Times New Roman" pitchFamily="18" charset="0"/>
                <a:cs typeface="Times New Roman" pitchFamily="18" charset="0"/>
              </a:rPr>
              <a:t>excedente</a:t>
            </a:r>
            <a:r>
              <a:rPr lang="en-US" sz="2400" dirty="0" smtClean="0">
                <a:latin typeface="Times New Roman" pitchFamily="18" charset="0"/>
                <a:cs typeface="Times New Roman" pitchFamily="18" charset="0"/>
              </a:rPr>
              <a:t> social</a:t>
            </a:r>
          </a:p>
        </p:txBody>
      </p:sp>
      <p:sp>
        <p:nvSpPr>
          <p:cNvPr id="11" name="TextBox 10"/>
          <p:cNvSpPr txBox="1"/>
          <p:nvPr/>
        </p:nvSpPr>
        <p:spPr>
          <a:xfrm>
            <a:off x="1143000" y="3886200"/>
            <a:ext cx="2743200"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Asignar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recursos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equitativamente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4313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10.5 La </a:t>
            </a:r>
            <a:r>
              <a:rPr lang="en-US" sz="2400" dirty="0" err="1" smtClean="0">
                <a:solidFill>
                  <a:schemeClr val="bg1"/>
                </a:solidFill>
                <a:latin typeface="Times New Roman" pitchFamily="18" charset="0"/>
                <a:cs typeface="Times New Roman" pitchFamily="18" charset="0"/>
              </a:rPr>
              <a:t>soberanía</a:t>
            </a:r>
            <a:r>
              <a:rPr lang="en-US" sz="2400" dirty="0" smtClean="0">
                <a:solidFill>
                  <a:schemeClr val="bg1"/>
                </a:solidFill>
                <a:latin typeface="Times New Roman" pitchFamily="18" charset="0"/>
                <a:cs typeface="Times New Roman" pitchFamily="18" charset="0"/>
              </a:rPr>
              <a:t> del </a:t>
            </a:r>
            <a:r>
              <a:rPr lang="en-US" sz="2400" dirty="0" err="1" smtClean="0">
                <a:solidFill>
                  <a:schemeClr val="bg1"/>
                </a:solidFill>
                <a:latin typeface="Times New Roman" pitchFamily="18" charset="0"/>
                <a:cs typeface="Times New Roman" pitchFamily="18" charset="0"/>
              </a:rPr>
              <a:t>consumidor</a:t>
            </a:r>
            <a:r>
              <a:rPr lang="en-US" sz="2400" dirty="0" smtClean="0">
                <a:solidFill>
                  <a:schemeClr val="bg1"/>
                </a:solidFill>
                <a:latin typeface="Times New Roman" pitchFamily="18" charset="0"/>
                <a:cs typeface="Times New Roman" pitchFamily="18" charset="0"/>
              </a:rPr>
              <a:t> y el </a:t>
            </a:r>
            <a:r>
              <a:rPr lang="en-US" sz="2400" dirty="0" err="1" smtClean="0">
                <a:solidFill>
                  <a:schemeClr val="bg1"/>
                </a:solidFill>
                <a:latin typeface="Times New Roman" pitchFamily="18" charset="0"/>
                <a:cs typeface="Times New Roman" pitchFamily="18" charset="0"/>
              </a:rPr>
              <a:t>paternalismo</a:t>
            </a:r>
            <a:endParaRPr lang="en-US" sz="2400" dirty="0" smtClean="0">
              <a:solidFill>
                <a:schemeClr val="bg1"/>
              </a:solidFill>
              <a:latin typeface="Times New Roman" pitchFamily="18" charset="0"/>
              <a:cs typeface="Times New Roman" pitchFamily="18" charset="0"/>
            </a:endParaRPr>
          </a:p>
        </p:txBody>
      </p:sp>
      <p:sp>
        <p:nvSpPr>
          <p:cNvPr id="2" name="TextBox 1"/>
          <p:cNvSpPr txBox="1"/>
          <p:nvPr/>
        </p:nvSpPr>
        <p:spPr>
          <a:xfrm>
            <a:off x="-37407" y="1948190"/>
            <a:ext cx="9144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soberanía</a:t>
            </a:r>
            <a:r>
              <a:rPr lang="en-US" sz="2800" dirty="0" smtClean="0">
                <a:latin typeface="Times New Roman" pitchFamily="18" charset="0"/>
                <a:cs typeface="Times New Roman" pitchFamily="18" charset="0"/>
              </a:rPr>
              <a:t> del </a:t>
            </a:r>
            <a:r>
              <a:rPr lang="en-US" sz="2800" dirty="0" err="1" smtClean="0">
                <a:latin typeface="Times New Roman" pitchFamily="18" charset="0"/>
                <a:cs typeface="Times New Roman" pitchFamily="18" charset="0"/>
              </a:rPr>
              <a:t>consumidor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frente</a:t>
            </a:r>
            <a:r>
              <a:rPr lang="en-US" sz="2800" dirty="0" smtClean="0">
                <a:latin typeface="Times New Roman" pitchFamily="18" charset="0"/>
                <a:cs typeface="Times New Roman" pitchFamily="18" charset="0"/>
              </a:rPr>
              <a:t> al </a:t>
            </a:r>
            <a:r>
              <a:rPr lang="en-US" sz="2800" dirty="0" err="1" smtClean="0">
                <a:latin typeface="Times New Roman" pitchFamily="18" charset="0"/>
                <a:cs typeface="Times New Roman" pitchFamily="18" charset="0"/>
              </a:rPr>
              <a:t>paternalismo</a:t>
            </a:r>
            <a:endParaRPr lang="en-US" sz="2800" dirty="0">
              <a:latin typeface="Times New Roman" pitchFamily="18" charset="0"/>
              <a:cs typeface="Times New Roman" pitchFamily="18" charset="0"/>
            </a:endParaRPr>
          </a:p>
        </p:txBody>
      </p:sp>
      <p:sp>
        <p:nvSpPr>
          <p:cNvPr id="6" name="Isosceles Triangle 5"/>
          <p:cNvSpPr/>
          <p:nvPr/>
        </p:nvSpPr>
        <p:spPr>
          <a:xfrm>
            <a:off x="4114800" y="5029200"/>
            <a:ext cx="990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181100" y="5029200"/>
            <a:ext cx="70104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3104614"/>
            <a:ext cx="2885209" cy="1938992"/>
          </a:xfrm>
          <a:prstGeom prst="rect">
            <a:avLst/>
          </a:prstGeom>
          <a:noFill/>
        </p:spPr>
        <p:txBody>
          <a:bodyPr wrap="square" rtlCol="0">
            <a:spAutoFit/>
          </a:bodyPr>
          <a:lstStyle/>
          <a:p>
            <a:pPr algn="r"/>
            <a:r>
              <a:rPr lang="en-US" sz="2400" dirty="0" smtClean="0">
                <a:latin typeface="Times New Roman" pitchFamily="18" charset="0"/>
                <a:cs typeface="Times New Roman" pitchFamily="18" charset="0"/>
              </a:rPr>
              <a:t>El </a:t>
            </a:r>
            <a:r>
              <a:rPr lang="en-US" sz="2400" dirty="0" err="1" smtClean="0">
                <a:latin typeface="Times New Roman" pitchFamily="18" charset="0"/>
                <a:cs typeface="Times New Roman" pitchFamily="18" charset="0"/>
              </a:rPr>
              <a:t>consumidor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puede</a:t>
            </a:r>
            <a:r>
              <a:rPr lang="en-US" sz="2400" dirty="0" smtClean="0">
                <a:latin typeface="Times New Roman" pitchFamily="18" charset="0"/>
                <a:cs typeface="Times New Roman" pitchFamily="18" charset="0"/>
              </a:rPr>
              <a:t> no saber lo que le </a:t>
            </a:r>
            <a:r>
              <a:rPr lang="en-US" sz="2400" dirty="0" err="1" smtClean="0">
                <a:latin typeface="Times New Roman" pitchFamily="18" charset="0"/>
                <a:cs typeface="Times New Roman" pitchFamily="18" charset="0"/>
              </a:rPr>
              <a:t>conviene</a:t>
            </a:r>
            <a:r>
              <a:rPr lang="en-US" sz="2400" dirty="0" smtClean="0">
                <a:latin typeface="Times New Roman" pitchFamily="18" charset="0"/>
                <a:cs typeface="Times New Roman" pitchFamily="18" charset="0"/>
              </a:rPr>
              <a:t>: el </a:t>
            </a:r>
            <a:r>
              <a:rPr lang="en-US" sz="2400" dirty="0" err="1" smtClean="0">
                <a:latin typeface="Times New Roman" pitchFamily="18" charset="0"/>
                <a:cs typeface="Times New Roman" pitchFamily="18" charset="0"/>
              </a:rPr>
              <a:t>gobierno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puede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ayudarle</a:t>
            </a:r>
            <a:r>
              <a:rPr lang="en-US" sz="2400" dirty="0" smtClean="0">
                <a:latin typeface="Times New Roman" pitchFamily="18" charset="0"/>
                <a:cs typeface="Times New Roman" pitchFamily="18" charset="0"/>
              </a:rPr>
              <a:t> </a:t>
            </a:r>
          </a:p>
          <a:p>
            <a:pPr algn="r"/>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elegir</a:t>
            </a:r>
            <a:endParaRPr lang="en-US" sz="2400" dirty="0">
              <a:latin typeface="Times New Roman" pitchFamily="18" charset="0"/>
              <a:cs typeface="Times New Roman" pitchFamily="18" charset="0"/>
            </a:endParaRPr>
          </a:p>
        </p:txBody>
      </p:sp>
      <p:sp>
        <p:nvSpPr>
          <p:cNvPr id="11" name="TextBox 10"/>
          <p:cNvSpPr txBox="1"/>
          <p:nvPr/>
        </p:nvSpPr>
        <p:spPr>
          <a:xfrm>
            <a:off x="1181100" y="3852115"/>
            <a:ext cx="25908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El </a:t>
            </a:r>
            <a:r>
              <a:rPr lang="en-US" sz="2400" dirty="0" err="1" smtClean="0">
                <a:latin typeface="Times New Roman" pitchFamily="18" charset="0"/>
                <a:cs typeface="Times New Roman" pitchFamily="18" charset="0"/>
              </a:rPr>
              <a:t>consumidor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sabe</a:t>
            </a:r>
            <a:r>
              <a:rPr lang="en-US" sz="2400" dirty="0" smtClean="0">
                <a:latin typeface="Times New Roman" pitchFamily="18" charset="0"/>
                <a:cs typeface="Times New Roman" pitchFamily="18" charset="0"/>
              </a:rPr>
              <a:t> lo que le </a:t>
            </a:r>
            <a:r>
              <a:rPr lang="en-US" sz="2400" dirty="0" err="1" smtClean="0">
                <a:latin typeface="Times New Roman" pitchFamily="18" charset="0"/>
                <a:cs typeface="Times New Roman" pitchFamily="18" charset="0"/>
              </a:rPr>
              <a:t>conviene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libertad</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elecci</a:t>
            </a:r>
            <a:r>
              <a:rPr lang="es-ES" sz="2400" dirty="0" err="1" smtClean="0">
                <a:latin typeface="Times New Roman" pitchFamily="18" charset="0"/>
                <a:cs typeface="Times New Roman" pitchFamily="18" charset="0"/>
              </a:rPr>
              <a:t>ón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338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10.5 </a:t>
            </a:r>
            <a:r>
              <a:rPr lang="en-US" sz="2400" dirty="0">
                <a:solidFill>
                  <a:schemeClr val="bg1"/>
                </a:solidFill>
                <a:latin typeface="Times New Roman" pitchFamily="18" charset="0"/>
                <a:cs typeface="Times New Roman" pitchFamily="18" charset="0"/>
              </a:rPr>
              <a:t>La </a:t>
            </a:r>
            <a:r>
              <a:rPr lang="en-US" sz="2400" dirty="0" err="1">
                <a:solidFill>
                  <a:schemeClr val="bg1"/>
                </a:solidFill>
                <a:latin typeface="Times New Roman" pitchFamily="18" charset="0"/>
                <a:cs typeface="Times New Roman" pitchFamily="18" charset="0"/>
              </a:rPr>
              <a:t>soberanía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consumidor</a:t>
            </a:r>
            <a:r>
              <a:rPr lang="en-US" sz="2400" dirty="0">
                <a:solidFill>
                  <a:schemeClr val="bg1"/>
                </a:solidFill>
                <a:latin typeface="Times New Roman" pitchFamily="18" charset="0"/>
                <a:cs typeface="Times New Roman" pitchFamily="18" charset="0"/>
              </a:rPr>
              <a:t> y el </a:t>
            </a:r>
            <a:r>
              <a:rPr lang="en-US" sz="2400" dirty="0" err="1" smtClean="0">
                <a:solidFill>
                  <a:schemeClr val="bg1"/>
                </a:solidFill>
                <a:latin typeface="Times New Roman" pitchFamily="18" charset="0"/>
                <a:cs typeface="Times New Roman" pitchFamily="18" charset="0"/>
              </a:rPr>
              <a:t>paternalismo</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El debate</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762000" y="1752600"/>
            <a:ext cx="7848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 favor de la </a:t>
            </a:r>
            <a:r>
              <a:rPr lang="en-US" sz="3600" dirty="0" err="1" smtClean="0">
                <a:latin typeface="Times New Roman" pitchFamily="18" charset="0"/>
                <a:cs typeface="Times New Roman" pitchFamily="18" charset="0"/>
              </a:rPr>
              <a:t>soberan</a:t>
            </a:r>
            <a:r>
              <a:rPr lang="es-ES" sz="3600" dirty="0" err="1" smtClean="0">
                <a:latin typeface="Times New Roman" pitchFamily="18" charset="0"/>
                <a:cs typeface="Times New Roman" pitchFamily="18" charset="0"/>
              </a:rPr>
              <a:t>ía</a:t>
            </a:r>
            <a:r>
              <a:rPr lang="es-ES" sz="3600" dirty="0" smtClean="0">
                <a:latin typeface="Times New Roman" pitchFamily="18" charset="0"/>
                <a:cs typeface="Times New Roman" pitchFamily="18" charset="0"/>
              </a:rPr>
              <a:t> del consumidor</a:t>
            </a:r>
            <a:endParaRPr lang="en-US" sz="3600" dirty="0">
              <a:latin typeface="Times New Roman" pitchFamily="18" charset="0"/>
              <a:cs typeface="Times New Roman" pitchFamily="18" charset="0"/>
            </a:endParaRPr>
          </a:p>
        </p:txBody>
      </p:sp>
      <p:sp>
        <p:nvSpPr>
          <p:cNvPr id="6" name="Isosceles Triangle 5"/>
          <p:cNvSpPr/>
          <p:nvPr/>
        </p:nvSpPr>
        <p:spPr>
          <a:xfrm>
            <a:off x="4076700" y="5160818"/>
            <a:ext cx="990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066800" y="4648200"/>
            <a:ext cx="7010400" cy="99060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2634734"/>
            <a:ext cx="2847109" cy="1938992"/>
          </a:xfrm>
          <a:prstGeom prst="rect">
            <a:avLst/>
          </a:prstGeom>
          <a:noFill/>
        </p:spPr>
        <p:txBody>
          <a:bodyPr wrap="square" rtlCol="0">
            <a:spAutoFit/>
          </a:bodyPr>
          <a:lstStyle/>
          <a:p>
            <a:pPr algn="r"/>
            <a:r>
              <a:rPr lang="en-US" sz="2400" dirty="0">
                <a:latin typeface="Times New Roman" pitchFamily="18" charset="0"/>
                <a:cs typeface="Times New Roman" pitchFamily="18" charset="0"/>
              </a:rPr>
              <a:t>El </a:t>
            </a:r>
            <a:r>
              <a:rPr lang="en-US" sz="2400" dirty="0" err="1">
                <a:latin typeface="Times New Roman" pitchFamily="18" charset="0"/>
                <a:cs typeface="Times New Roman" pitchFamily="18" charset="0"/>
              </a:rPr>
              <a:t>consumidor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puede</a:t>
            </a:r>
            <a:r>
              <a:rPr lang="en-US" sz="2400" dirty="0">
                <a:latin typeface="Times New Roman" pitchFamily="18" charset="0"/>
                <a:cs typeface="Times New Roman" pitchFamily="18" charset="0"/>
              </a:rPr>
              <a:t> no saber lo que le </a:t>
            </a:r>
            <a:r>
              <a:rPr lang="en-US" sz="2400" dirty="0" err="1">
                <a:latin typeface="Times New Roman" pitchFamily="18" charset="0"/>
                <a:cs typeface="Times New Roman" pitchFamily="18" charset="0"/>
              </a:rPr>
              <a:t>conviene</a:t>
            </a:r>
            <a:r>
              <a:rPr lang="en-US" sz="2400" dirty="0">
                <a:latin typeface="Times New Roman" pitchFamily="18" charset="0"/>
                <a:cs typeface="Times New Roman" pitchFamily="18" charset="0"/>
              </a:rPr>
              <a:t>: el </a:t>
            </a:r>
            <a:r>
              <a:rPr lang="en-US" sz="2400" dirty="0" err="1">
                <a:latin typeface="Times New Roman" pitchFamily="18" charset="0"/>
                <a:cs typeface="Times New Roman" pitchFamily="18" charset="0"/>
              </a:rPr>
              <a:t>gobierno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puede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ayudarle</a:t>
            </a:r>
            <a:r>
              <a:rPr lang="en-US" sz="2400" dirty="0">
                <a:latin typeface="Times New Roman" pitchFamily="18" charset="0"/>
                <a:cs typeface="Times New Roman" pitchFamily="18" charset="0"/>
              </a:rPr>
              <a:t> </a:t>
            </a:r>
          </a:p>
          <a:p>
            <a:pPr algn="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elegir</a:t>
            </a:r>
            <a:endParaRPr lang="en-US" sz="2400" dirty="0">
              <a:latin typeface="Times New Roman" pitchFamily="18" charset="0"/>
              <a:cs typeface="Times New Roman" pitchFamily="18" charset="0"/>
            </a:endParaRPr>
          </a:p>
        </p:txBody>
      </p:sp>
      <p:sp>
        <p:nvSpPr>
          <p:cNvPr id="11" name="TextBox 10"/>
          <p:cNvSpPr txBox="1"/>
          <p:nvPr/>
        </p:nvSpPr>
        <p:spPr>
          <a:xfrm>
            <a:off x="1143000" y="4170218"/>
            <a:ext cx="2590800" cy="1200329"/>
          </a:xfrm>
          <a:prstGeom prst="rect">
            <a:avLst/>
          </a:prstGeom>
          <a:noFill/>
        </p:spPr>
        <p:txBody>
          <a:bodyPr wrap="square" rtlCol="0">
            <a:spAutoFit/>
          </a:bodyPr>
          <a:lstStyle/>
          <a:p>
            <a:r>
              <a:rPr lang="en-US" sz="2400" dirty="0">
                <a:latin typeface="Times New Roman" pitchFamily="18" charset="0"/>
                <a:cs typeface="Times New Roman" pitchFamily="18" charset="0"/>
              </a:rPr>
              <a:t>El </a:t>
            </a:r>
            <a:r>
              <a:rPr lang="en-US" sz="2400" dirty="0" err="1">
                <a:latin typeface="Times New Roman" pitchFamily="18" charset="0"/>
                <a:cs typeface="Times New Roman" pitchFamily="18" charset="0"/>
              </a:rPr>
              <a:t>consumidor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sabe</a:t>
            </a:r>
            <a:r>
              <a:rPr lang="en-US" sz="2400" dirty="0">
                <a:latin typeface="Times New Roman" pitchFamily="18" charset="0"/>
                <a:cs typeface="Times New Roman" pitchFamily="18" charset="0"/>
              </a:rPr>
              <a:t> lo que le </a:t>
            </a:r>
            <a:r>
              <a:rPr lang="en-US" sz="2400" dirty="0" err="1">
                <a:latin typeface="Times New Roman" pitchFamily="18" charset="0"/>
                <a:cs typeface="Times New Roman" pitchFamily="18" charset="0"/>
              </a:rPr>
              <a:t>conviene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libertad</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elecci</a:t>
            </a:r>
            <a:r>
              <a:rPr lang="es-ES" sz="2400" dirty="0" err="1">
                <a:latin typeface="Times New Roman" pitchFamily="18" charset="0"/>
                <a:cs typeface="Times New Roman" pitchFamily="18" charset="0"/>
              </a:rPr>
              <a:t>ón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4696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10.5 </a:t>
            </a:r>
            <a:r>
              <a:rPr lang="en-US" sz="2400" dirty="0">
                <a:solidFill>
                  <a:schemeClr val="bg1"/>
                </a:solidFill>
                <a:latin typeface="Times New Roman" pitchFamily="18" charset="0"/>
                <a:cs typeface="Times New Roman" pitchFamily="18" charset="0"/>
              </a:rPr>
              <a:t>La </a:t>
            </a:r>
            <a:r>
              <a:rPr lang="en-US" sz="2400" dirty="0" err="1">
                <a:solidFill>
                  <a:schemeClr val="bg1"/>
                </a:solidFill>
                <a:latin typeface="Times New Roman" pitchFamily="18" charset="0"/>
                <a:cs typeface="Times New Roman" pitchFamily="18" charset="0"/>
              </a:rPr>
              <a:t>soberanía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consumidor</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paternalismo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El debate</a:t>
            </a:r>
          </a:p>
        </p:txBody>
      </p:sp>
      <p:sp>
        <p:nvSpPr>
          <p:cNvPr id="3" name="TextBox 2"/>
          <p:cNvSpPr txBox="1"/>
          <p:nvPr/>
        </p:nvSpPr>
        <p:spPr>
          <a:xfrm>
            <a:off x="609600" y="1676400"/>
            <a:ext cx="7924800" cy="4524315"/>
          </a:xfrm>
          <a:prstGeom prst="rect">
            <a:avLst/>
          </a:prstGeom>
          <a:noFill/>
        </p:spPr>
        <p:txBody>
          <a:bodyPr wrap="square" rtlCol="0">
            <a:spAutoFit/>
          </a:bodyPr>
          <a:lstStyle/>
          <a:p>
            <a:r>
              <a:rPr lang="en-US" sz="3200" dirty="0" smtClean="0">
                <a:latin typeface="Times New Roman" pitchFamily="18" charset="0"/>
                <a:cs typeface="Times New Roman" pitchFamily="18" charset="0"/>
              </a:rPr>
              <a:t>Los </a:t>
            </a:r>
            <a:r>
              <a:rPr lang="en-US" sz="3200" dirty="0" err="1" smtClean="0">
                <a:latin typeface="Times New Roman" pitchFamily="18" charset="0"/>
                <a:cs typeface="Times New Roman" pitchFamily="18" charset="0"/>
              </a:rPr>
              <a:t>consumidores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deber</a:t>
            </a:r>
            <a:r>
              <a:rPr lang="es-ES" sz="3200" dirty="0" err="1" smtClean="0">
                <a:latin typeface="Times New Roman" pitchFamily="18" charset="0"/>
                <a:cs typeface="Times New Roman" pitchFamily="18" charset="0"/>
              </a:rPr>
              <a:t>ían</a:t>
            </a:r>
            <a:r>
              <a:rPr lang="es-ES" sz="3200" dirty="0" smtClean="0">
                <a:latin typeface="Times New Roman" pitchFamily="18" charset="0"/>
                <a:cs typeface="Times New Roman" pitchFamily="18" charset="0"/>
              </a:rPr>
              <a:t> poder elegir libremente porque</a:t>
            </a:r>
            <a:r>
              <a:rPr lang="en-US" sz="3200"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marL="742950" indent="-742950">
              <a:buAutoNum type="arabicPeriod"/>
            </a:pPr>
            <a:r>
              <a:rPr lang="en-US" sz="3200" dirty="0" smtClean="0">
                <a:latin typeface="Times New Roman" pitchFamily="18" charset="0"/>
                <a:cs typeface="Times New Roman" pitchFamily="18" charset="0"/>
              </a:rPr>
              <a:t>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no </a:t>
            </a:r>
            <a:r>
              <a:rPr lang="en-US" sz="3200" dirty="0" err="1" smtClean="0">
                <a:latin typeface="Times New Roman" pitchFamily="18" charset="0"/>
                <a:cs typeface="Times New Roman" pitchFamily="18" charset="0"/>
              </a:rPr>
              <a:t>puede</a:t>
            </a:r>
            <a:r>
              <a:rPr lang="en-US" sz="3200" dirty="0" smtClean="0">
                <a:latin typeface="Times New Roman" pitchFamily="18" charset="0"/>
                <a:cs typeface="Times New Roman" pitchFamily="18" charset="0"/>
              </a:rPr>
              <a:t> saber lo que m</a:t>
            </a:r>
            <a:r>
              <a:rPr lang="es-ES" sz="3200" dirty="0" err="1" smtClean="0">
                <a:latin typeface="Times New Roman" pitchFamily="18" charset="0"/>
                <a:cs typeface="Times New Roman" pitchFamily="18" charset="0"/>
              </a:rPr>
              <a:t>ás</a:t>
            </a:r>
            <a:r>
              <a:rPr lang="es-ES" sz="3200" dirty="0" smtClean="0">
                <a:latin typeface="Times New Roman" pitchFamily="18" charset="0"/>
                <a:cs typeface="Times New Roman" pitchFamily="18" charset="0"/>
              </a:rPr>
              <a:t> nos conviene.</a:t>
            </a:r>
            <a:endParaRPr lang="en-US" sz="3200" dirty="0" smtClean="0">
              <a:latin typeface="Times New Roman" pitchFamily="18" charset="0"/>
              <a:cs typeface="Times New Roman" pitchFamily="18" charset="0"/>
            </a:endParaRPr>
          </a:p>
          <a:p>
            <a:pPr marL="742950" indent="-742950">
              <a:buAutoNum type="arabicPeriod"/>
            </a:pPr>
            <a:r>
              <a:rPr lang="en-US" sz="3200" dirty="0" smtClean="0">
                <a:latin typeface="Times New Roman" pitchFamily="18" charset="0"/>
                <a:cs typeface="Times New Roman" pitchFamily="18" charset="0"/>
              </a:rPr>
              <a:t>No se </a:t>
            </a:r>
            <a:r>
              <a:rPr lang="en-US" sz="3200" dirty="0" err="1" smtClean="0">
                <a:latin typeface="Times New Roman" pitchFamily="18" charset="0"/>
                <a:cs typeface="Times New Roman" pitchFamily="18" charset="0"/>
              </a:rPr>
              <a:t>puede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confiar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que 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haga</a:t>
            </a:r>
            <a:r>
              <a:rPr lang="en-US" sz="3200" dirty="0" smtClean="0">
                <a:latin typeface="Times New Roman" pitchFamily="18" charset="0"/>
                <a:cs typeface="Times New Roman" pitchFamily="18" charset="0"/>
              </a:rPr>
              <a:t> lo </a:t>
            </a:r>
            <a:r>
              <a:rPr lang="en-US" sz="3200" dirty="0" err="1" smtClean="0">
                <a:latin typeface="Times New Roman" pitchFamily="18" charset="0"/>
                <a:cs typeface="Times New Roman" pitchFamily="18" charset="0"/>
              </a:rPr>
              <a:t>mejor</a:t>
            </a:r>
            <a:r>
              <a:rPr lang="en-US" sz="3200" dirty="0" smtClean="0">
                <a:latin typeface="Times New Roman" pitchFamily="18" charset="0"/>
                <a:cs typeface="Times New Roman" pitchFamily="18" charset="0"/>
              </a:rPr>
              <a:t> para </a:t>
            </a:r>
            <a:r>
              <a:rPr lang="en-US" sz="3200" dirty="0" err="1" smtClean="0">
                <a:latin typeface="Times New Roman" pitchFamily="18" charset="0"/>
                <a:cs typeface="Times New Roman" pitchFamily="18" charset="0"/>
              </a:rPr>
              <a:t>nosotros</a:t>
            </a:r>
            <a:r>
              <a:rPr lang="en-US" sz="3200" dirty="0" smtClean="0">
                <a:latin typeface="Times New Roman" pitchFamily="18" charset="0"/>
                <a:cs typeface="Times New Roman" pitchFamily="18" charset="0"/>
              </a:rPr>
              <a:t>.</a:t>
            </a:r>
          </a:p>
          <a:p>
            <a:pPr marL="742950" indent="-742950">
              <a:buAutoNum type="arabicPeriod"/>
            </a:pPr>
            <a:r>
              <a:rPr lang="en-US" sz="3200" dirty="0" smtClean="0">
                <a:latin typeface="Times New Roman" pitchFamily="18" charset="0"/>
                <a:cs typeface="Times New Roman" pitchFamily="18" charset="0"/>
              </a:rPr>
              <a:t>Toda </a:t>
            </a:r>
            <a:r>
              <a:rPr lang="en-US" sz="3200" dirty="0" err="1" smtClean="0">
                <a:latin typeface="Times New Roman" pitchFamily="18" charset="0"/>
                <a:cs typeface="Times New Roman" pitchFamily="18" charset="0"/>
              </a:rPr>
              <a:t>intervenci</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 del gobierno implica unos costes.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84760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10.5 </a:t>
            </a:r>
            <a:r>
              <a:rPr lang="en-US" sz="2400" dirty="0">
                <a:solidFill>
                  <a:schemeClr val="bg1"/>
                </a:solidFill>
                <a:latin typeface="Times New Roman" pitchFamily="18" charset="0"/>
                <a:cs typeface="Times New Roman" pitchFamily="18" charset="0"/>
              </a:rPr>
              <a:t>La </a:t>
            </a:r>
            <a:r>
              <a:rPr lang="en-US" sz="2400" dirty="0" err="1">
                <a:solidFill>
                  <a:schemeClr val="bg1"/>
                </a:solidFill>
                <a:latin typeface="Times New Roman" pitchFamily="18" charset="0"/>
                <a:cs typeface="Times New Roman" pitchFamily="18" charset="0"/>
              </a:rPr>
              <a:t>soberanía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consumidor</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paternalismo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El debate</a:t>
            </a:r>
          </a:p>
        </p:txBody>
      </p:sp>
      <p:sp>
        <p:nvSpPr>
          <p:cNvPr id="2" name="TextBox 1"/>
          <p:cNvSpPr txBox="1"/>
          <p:nvPr/>
        </p:nvSpPr>
        <p:spPr>
          <a:xfrm>
            <a:off x="762000" y="1752600"/>
            <a:ext cx="7848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 favor de la </a:t>
            </a:r>
            <a:r>
              <a:rPr lang="en-US" sz="3600" dirty="0" err="1" smtClean="0">
                <a:latin typeface="Times New Roman" pitchFamily="18" charset="0"/>
                <a:cs typeface="Times New Roman" pitchFamily="18" charset="0"/>
              </a:rPr>
              <a:t>intervenci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del gobierno</a:t>
            </a:r>
            <a:endParaRPr lang="en-US" sz="3600" dirty="0">
              <a:latin typeface="Times New Roman" pitchFamily="18" charset="0"/>
              <a:cs typeface="Times New Roman" pitchFamily="18" charset="0"/>
            </a:endParaRPr>
          </a:p>
        </p:txBody>
      </p:sp>
      <p:sp>
        <p:nvSpPr>
          <p:cNvPr id="6" name="Isosceles Triangle 5"/>
          <p:cNvSpPr/>
          <p:nvPr/>
        </p:nvSpPr>
        <p:spPr>
          <a:xfrm>
            <a:off x="4114800" y="5257800"/>
            <a:ext cx="990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257300" y="4794927"/>
            <a:ext cx="6934200" cy="881973"/>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3200400"/>
            <a:ext cx="2781300" cy="2308324"/>
          </a:xfrm>
          <a:prstGeom prst="rect">
            <a:avLst/>
          </a:prstGeom>
          <a:noFill/>
        </p:spPr>
        <p:txBody>
          <a:bodyPr wrap="square" rtlCol="0">
            <a:spAutoFit/>
          </a:bodyPr>
          <a:lstStyle/>
          <a:p>
            <a:pPr algn="r"/>
            <a:r>
              <a:rPr lang="en-US" sz="2400" dirty="0" err="1" smtClean="0">
                <a:latin typeface="Times New Roman" pitchFamily="18" charset="0"/>
                <a:cs typeface="Times New Roman" pitchFamily="18" charset="0"/>
              </a:rPr>
              <a:t>consumidor</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puede</a:t>
            </a:r>
            <a:r>
              <a:rPr lang="en-US" sz="2400" dirty="0">
                <a:latin typeface="Times New Roman" pitchFamily="18" charset="0"/>
                <a:cs typeface="Times New Roman" pitchFamily="18" charset="0"/>
              </a:rPr>
              <a:t> no saber lo que le </a:t>
            </a:r>
            <a:r>
              <a:rPr lang="en-US" sz="2400" dirty="0" err="1">
                <a:latin typeface="Times New Roman" pitchFamily="18" charset="0"/>
                <a:cs typeface="Times New Roman" pitchFamily="18" charset="0"/>
              </a:rPr>
              <a:t>conviene</a:t>
            </a:r>
            <a:r>
              <a:rPr lang="en-US" sz="2400" dirty="0">
                <a:latin typeface="Times New Roman" pitchFamily="18" charset="0"/>
                <a:cs typeface="Times New Roman" pitchFamily="18" charset="0"/>
              </a:rPr>
              <a:t>: el </a:t>
            </a:r>
            <a:r>
              <a:rPr lang="en-US" sz="2400" dirty="0" err="1">
                <a:latin typeface="Times New Roman" pitchFamily="18" charset="0"/>
                <a:cs typeface="Times New Roman" pitchFamily="18" charset="0"/>
              </a:rPr>
              <a:t>gobierno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puede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ayudarle</a:t>
            </a:r>
            <a:r>
              <a:rPr lang="en-US" sz="2400" dirty="0">
                <a:latin typeface="Times New Roman" pitchFamily="18" charset="0"/>
                <a:cs typeface="Times New Roman" pitchFamily="18" charset="0"/>
              </a:rPr>
              <a:t> </a:t>
            </a:r>
          </a:p>
          <a:p>
            <a:pPr algn="r"/>
            <a:r>
              <a:rPr lang="en-US" sz="2400" dirty="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elegir</a:t>
            </a:r>
            <a:endParaRPr lang="en-US" sz="2400" dirty="0">
              <a:latin typeface="Times New Roman" pitchFamily="18" charset="0"/>
              <a:cs typeface="Times New Roman" pitchFamily="18" charset="0"/>
            </a:endParaRPr>
          </a:p>
        </p:txBody>
      </p:sp>
      <p:sp>
        <p:nvSpPr>
          <p:cNvPr id="11" name="TextBox 10"/>
          <p:cNvSpPr txBox="1"/>
          <p:nvPr/>
        </p:nvSpPr>
        <p:spPr>
          <a:xfrm>
            <a:off x="1181100" y="3524071"/>
            <a:ext cx="2590800" cy="1200329"/>
          </a:xfrm>
          <a:prstGeom prst="rect">
            <a:avLst/>
          </a:prstGeom>
          <a:noFill/>
        </p:spPr>
        <p:txBody>
          <a:bodyPr wrap="square" rtlCol="0">
            <a:spAutoFit/>
          </a:bodyPr>
          <a:lstStyle/>
          <a:p>
            <a:r>
              <a:rPr lang="en-US" sz="2400" dirty="0">
                <a:latin typeface="Times New Roman" pitchFamily="18" charset="0"/>
                <a:cs typeface="Times New Roman" pitchFamily="18" charset="0"/>
              </a:rPr>
              <a:t>El </a:t>
            </a:r>
            <a:r>
              <a:rPr lang="en-US" sz="2400" dirty="0" err="1">
                <a:latin typeface="Times New Roman" pitchFamily="18" charset="0"/>
                <a:cs typeface="Times New Roman" pitchFamily="18" charset="0"/>
              </a:rPr>
              <a:t>consumidor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sabe</a:t>
            </a:r>
            <a:r>
              <a:rPr lang="en-US" sz="2400" dirty="0">
                <a:latin typeface="Times New Roman" pitchFamily="18" charset="0"/>
                <a:cs typeface="Times New Roman" pitchFamily="18" charset="0"/>
              </a:rPr>
              <a:t> lo que le </a:t>
            </a:r>
            <a:r>
              <a:rPr lang="en-US" sz="2400" dirty="0" err="1">
                <a:latin typeface="Times New Roman" pitchFamily="18" charset="0"/>
                <a:cs typeface="Times New Roman" pitchFamily="18" charset="0"/>
              </a:rPr>
              <a:t>conviene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libertad</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elecci</a:t>
            </a:r>
            <a:r>
              <a:rPr lang="es-ES" sz="2400" dirty="0" err="1">
                <a:latin typeface="Times New Roman" pitchFamily="18" charset="0"/>
                <a:cs typeface="Times New Roman" pitchFamily="18" charset="0"/>
              </a:rPr>
              <a:t>ón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13141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10.5 </a:t>
            </a:r>
            <a:r>
              <a:rPr lang="en-US" sz="2400" dirty="0">
                <a:solidFill>
                  <a:schemeClr val="bg1"/>
                </a:solidFill>
                <a:latin typeface="Times New Roman" pitchFamily="18" charset="0"/>
                <a:cs typeface="Times New Roman" pitchFamily="18" charset="0"/>
              </a:rPr>
              <a:t>La </a:t>
            </a:r>
            <a:r>
              <a:rPr lang="en-US" sz="2400" dirty="0" err="1">
                <a:solidFill>
                  <a:schemeClr val="bg1"/>
                </a:solidFill>
                <a:latin typeface="Times New Roman" pitchFamily="18" charset="0"/>
                <a:cs typeface="Times New Roman" pitchFamily="18" charset="0"/>
              </a:rPr>
              <a:t>soberanía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consumidor</a:t>
            </a:r>
            <a:r>
              <a:rPr lang="en-US" sz="2400" dirty="0">
                <a:solidFill>
                  <a:schemeClr val="bg1"/>
                </a:solidFill>
                <a:latin typeface="Times New Roman" pitchFamily="18" charset="0"/>
                <a:cs typeface="Times New Roman" pitchFamily="18" charset="0"/>
              </a:rPr>
              <a:t> y el </a:t>
            </a:r>
            <a:r>
              <a:rPr lang="en-US" sz="2400" dirty="0" err="1" smtClean="0">
                <a:solidFill>
                  <a:schemeClr val="bg1"/>
                </a:solidFill>
                <a:latin typeface="Times New Roman" pitchFamily="18" charset="0"/>
                <a:cs typeface="Times New Roman" pitchFamily="18" charset="0"/>
              </a:rPr>
              <a:t>paternalismo</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574964" y="1752600"/>
            <a:ext cx="7924800" cy="4031873"/>
          </a:xfrm>
          <a:prstGeom prst="rect">
            <a:avLst/>
          </a:prstGeom>
          <a:noFill/>
        </p:spPr>
        <p:txBody>
          <a:bodyPr wrap="square" rtlCol="0">
            <a:spAutoFit/>
          </a:bodyPr>
          <a:lstStyle/>
          <a:p>
            <a:r>
              <a:rPr lang="en-US" sz="3200" dirty="0" smtClean="0">
                <a:latin typeface="Times New Roman" pitchFamily="18" charset="0"/>
                <a:cs typeface="Times New Roman" pitchFamily="18" charset="0"/>
              </a:rPr>
              <a:t>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deber</a:t>
            </a:r>
            <a:r>
              <a:rPr lang="es-ES" sz="3200" dirty="0" err="1" smtClean="0">
                <a:latin typeface="Times New Roman" pitchFamily="18" charset="0"/>
                <a:cs typeface="Times New Roman" pitchFamily="18" charset="0"/>
              </a:rPr>
              <a:t>ía</a:t>
            </a:r>
            <a:r>
              <a:rPr lang="es-ES" sz="3200" dirty="0" smtClean="0">
                <a:latin typeface="Times New Roman" pitchFamily="18" charset="0"/>
                <a:cs typeface="Times New Roman" pitchFamily="18" charset="0"/>
              </a:rPr>
              <a:t> ayudar a los consumidores a elegir porque</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marL="742950" indent="-742950">
              <a:buAutoNum type="arabicPeriod"/>
            </a:pPr>
            <a:r>
              <a:rPr lang="en-US" sz="3200" dirty="0" err="1" smtClean="0">
                <a:latin typeface="Times New Roman" pitchFamily="18" charset="0"/>
                <a:cs typeface="Times New Roman" pitchFamily="18" charset="0"/>
              </a:rPr>
              <a:t>Algunas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decisiones</a:t>
            </a:r>
            <a:r>
              <a:rPr lang="en-US" sz="3200" dirty="0" smtClean="0">
                <a:latin typeface="Times New Roman" pitchFamily="18" charset="0"/>
                <a:cs typeface="Times New Roman" pitchFamily="18" charset="0"/>
              </a:rPr>
              <a:t> son </a:t>
            </a:r>
            <a:r>
              <a:rPr lang="en-US" sz="3200" dirty="0" err="1" smtClean="0">
                <a:latin typeface="Times New Roman" pitchFamily="18" charset="0"/>
                <a:cs typeface="Times New Roman" pitchFamily="18" charset="0"/>
              </a:rPr>
              <a:t>muy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complejas</a:t>
            </a:r>
            <a:r>
              <a:rPr lang="en-US" sz="3200" dirty="0" smtClean="0">
                <a:latin typeface="Times New Roman" pitchFamily="18" charset="0"/>
                <a:cs typeface="Times New Roman" pitchFamily="18" charset="0"/>
              </a:rPr>
              <a:t> y la </a:t>
            </a:r>
            <a:r>
              <a:rPr lang="en-US" sz="3200" dirty="0" err="1" smtClean="0">
                <a:latin typeface="Times New Roman" pitchFamily="18" charset="0"/>
                <a:cs typeface="Times New Roman" pitchFamily="18" charset="0"/>
              </a:rPr>
              <a:t>gente</a:t>
            </a:r>
            <a:r>
              <a:rPr lang="en-US" sz="3200" dirty="0" smtClean="0">
                <a:latin typeface="Times New Roman" pitchFamily="18" charset="0"/>
                <a:cs typeface="Times New Roman" pitchFamily="18" charset="0"/>
              </a:rPr>
              <a:t> no </a:t>
            </a:r>
            <a:r>
              <a:rPr lang="en-US" sz="3200" dirty="0" err="1" smtClean="0">
                <a:latin typeface="Times New Roman" pitchFamily="18" charset="0"/>
                <a:cs typeface="Times New Roman" pitchFamily="18" charset="0"/>
              </a:rPr>
              <a:t>tiene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suficiente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informaci</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742950" indent="-742950">
              <a:buAutoNum type="arabicPeriod"/>
            </a:pPr>
            <a:r>
              <a:rPr lang="en-US" sz="3200" dirty="0" smtClean="0">
                <a:latin typeface="Times New Roman" pitchFamily="18" charset="0"/>
                <a:cs typeface="Times New Roman" pitchFamily="18" charset="0"/>
              </a:rPr>
              <a:t>Si un </a:t>
            </a:r>
            <a:r>
              <a:rPr lang="en-US" sz="3200" dirty="0" err="1" smtClean="0">
                <a:latin typeface="Times New Roman" pitchFamily="18" charset="0"/>
                <a:cs typeface="Times New Roman" pitchFamily="18" charset="0"/>
              </a:rPr>
              <a:t>cierto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comportamiento</a:t>
            </a:r>
            <a:r>
              <a:rPr lang="en-US" sz="3200" dirty="0" smtClean="0">
                <a:latin typeface="Times New Roman" pitchFamily="18" charset="0"/>
                <a:cs typeface="Times New Roman" pitchFamily="18" charset="0"/>
              </a:rPr>
              <a:t> individual benefic</a:t>
            </a:r>
            <a:r>
              <a:rPr lang="es-ES" sz="3200" dirty="0" err="1">
                <a:latin typeface="Times New Roman" pitchFamily="18" charset="0"/>
                <a:cs typeface="Times New Roman" pitchFamily="18" charset="0"/>
              </a:rPr>
              <a:t>i</a:t>
            </a:r>
            <a:r>
              <a:rPr lang="es-ES" sz="3200" dirty="0" err="1" smtClean="0">
                <a:latin typeface="Times New Roman" pitchFamily="18" charset="0"/>
                <a:cs typeface="Times New Roman" pitchFamily="18" charset="0"/>
              </a:rPr>
              <a:t>a</a:t>
            </a:r>
            <a:r>
              <a:rPr lang="es-ES" sz="3200" dirty="0" smtClean="0">
                <a:latin typeface="Times New Roman" pitchFamily="18" charset="0"/>
                <a:cs typeface="Times New Roman" pitchFamily="18" charset="0"/>
              </a:rPr>
              <a:t> al conjunto de la sociedad, </a:t>
            </a:r>
            <a:r>
              <a:rPr lang="en-US" sz="3200" dirty="0" smtClean="0">
                <a:latin typeface="Times New Roman" pitchFamily="18" charset="0"/>
                <a:cs typeface="Times New Roman" pitchFamily="18" charset="0"/>
              </a:rPr>
              <a:t>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deber</a:t>
            </a:r>
            <a:r>
              <a:rPr lang="es-ES" sz="3200" dirty="0" err="1" smtClean="0">
                <a:latin typeface="Times New Roman" pitchFamily="18" charset="0"/>
                <a:cs typeface="Times New Roman" pitchFamily="18" charset="0"/>
              </a:rPr>
              <a:t>ía</a:t>
            </a:r>
            <a:r>
              <a:rPr lang="es-ES" sz="3200" dirty="0" smtClean="0">
                <a:latin typeface="Times New Roman" pitchFamily="18" charset="0"/>
                <a:cs typeface="Times New Roman" pitchFamily="18" charset="0"/>
              </a:rPr>
              <a:t> favorecerlo.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05085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a:t>
            </a:r>
            <a:r>
              <a:rPr lang="en-US" sz="2400" dirty="0">
                <a:solidFill>
                  <a:schemeClr val="bg1"/>
                </a:solidFill>
                <a:latin typeface="Times New Roman" pitchFamily="18" charset="0"/>
                <a:cs typeface="Times New Roman" pitchFamily="18" charset="0"/>
              </a:rPr>
              <a:t>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economía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457200" y="1447800"/>
            <a:ext cx="8153400" cy="1077218"/>
          </a:xfrm>
          <a:prstGeom prst="rect">
            <a:avLst/>
          </a:prstGeom>
          <a:noFill/>
        </p:spPr>
        <p:txBody>
          <a:bodyPr wrap="square" rtlCol="0">
            <a:spAutoFit/>
          </a:bodyPr>
          <a:lstStyle/>
          <a:p>
            <a:r>
              <a:rPr lang="es-ES" sz="3200" dirty="0">
                <a:latin typeface="Times New Roman" pitchFamily="18" charset="0"/>
                <a:cs typeface="Times New Roman" pitchFamily="18" charset="0"/>
              </a:rPr>
              <a:t>Economía basada en la evidencia:</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Cuál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es</a:t>
            </a:r>
            <a:r>
              <a:rPr lang="en-US" sz="3200" dirty="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dimensión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óptima</a:t>
            </a:r>
            <a:r>
              <a:rPr lang="en-US" sz="3200" dirty="0">
                <a:latin typeface="Times New Roman" pitchFamily="18" charset="0"/>
                <a:cs typeface="Times New Roman" pitchFamily="18" charset="0"/>
              </a:rPr>
              <a:t> del Estado?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755669"/>
            <a:ext cx="4900768" cy="3278346"/>
          </a:xfrm>
          <a:prstGeom prst="rect">
            <a:avLst/>
          </a:prstGeom>
          <a:ln>
            <a:solidFill>
              <a:srgbClr val="000000"/>
            </a:solidFill>
          </a:ln>
        </p:spPr>
      </p:pic>
    </p:spTree>
    <p:extLst>
      <p:ext uri="{BB962C8B-B14F-4D97-AF65-F5344CB8AC3E}">
        <p14:creationId xmlns:p14="http://schemas.microsoft.com/office/powerpoint/2010/main" val="9870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034091"/>
              </p:ext>
            </p:extLst>
          </p:nvPr>
        </p:nvGraphicFramePr>
        <p:xfrm>
          <a:off x="457200" y="1752600"/>
          <a:ext cx="8382000" cy="4437946"/>
        </p:xfrm>
        <a:graphic>
          <a:graphicData uri="http://schemas.openxmlformats.org/drawingml/2006/table">
            <a:tbl>
              <a:tblPr firstRow="1" bandRow="1">
                <a:tableStyleId>{5C22544A-7EE6-4342-B048-85BDC9FD1C3A}</a:tableStyleId>
              </a:tblPr>
              <a:tblGrid>
                <a:gridCol w="2667000"/>
                <a:gridCol w="2514600"/>
                <a:gridCol w="3200400"/>
              </a:tblGrid>
              <a:tr h="566889">
                <a:tc gridSpan="3">
                  <a:txBody>
                    <a:bodyPr/>
                    <a:lstStyle/>
                    <a:p>
                      <a:pPr algn="ctr"/>
                      <a:r>
                        <a:rPr lang="en-US" sz="2800" dirty="0" err="1" smtClean="0">
                          <a:latin typeface="Times New Roman" pitchFamily="18" charset="0"/>
                          <a:cs typeface="Times New Roman" pitchFamily="18" charset="0"/>
                        </a:rPr>
                        <a:t>Impuesto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sobre</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los</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proeductores</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pPr algn="ctr"/>
                      <a:endParaRPr lang="en-US" dirty="0"/>
                    </a:p>
                  </a:txBody>
                  <a:tcPr/>
                </a:tc>
              </a:tr>
              <a:tr h="566889">
                <a:tc>
                  <a:txBody>
                    <a:bodyPr/>
                    <a:lstStyle/>
                    <a:p>
                      <a:pPr algn="ctr"/>
                      <a:r>
                        <a:rPr lang="en-US" sz="2800" dirty="0" smtClean="0">
                          <a:latin typeface="Times New Roman" pitchFamily="18" charset="0"/>
                          <a:cs typeface="Times New Roman" pitchFamily="18" charset="0"/>
                        </a:rPr>
                        <a:t>Antes</a:t>
                      </a:r>
                      <a:r>
                        <a:rPr lang="en-US" sz="2800" baseline="0" dirty="0" smtClean="0">
                          <a:latin typeface="Times New Roman" pitchFamily="18" charset="0"/>
                          <a:cs typeface="Times New Roman" pitchFamily="18" charset="0"/>
                        </a:rPr>
                        <a:t> del </a:t>
                      </a:r>
                      <a:r>
                        <a:rPr lang="en-US" sz="2800" baseline="0" dirty="0" err="1" smtClean="0">
                          <a:latin typeface="Times New Roman" pitchFamily="18" charset="0"/>
                          <a:cs typeface="Times New Roman" pitchFamily="18" charset="0"/>
                        </a:rPr>
                        <a:t>impuesto</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Después</a:t>
                      </a:r>
                      <a:r>
                        <a:rPr lang="en-US" sz="2800" baseline="0" dirty="0" smtClean="0">
                          <a:latin typeface="Times New Roman" pitchFamily="18" charset="0"/>
                          <a:cs typeface="Times New Roman" pitchFamily="18" charset="0"/>
                        </a:rPr>
                        <a:t> del </a:t>
                      </a:r>
                      <a:r>
                        <a:rPr lang="en-US" sz="2800" baseline="0" dirty="0" err="1" smtClean="0">
                          <a:latin typeface="Times New Roman" pitchFamily="18" charset="0"/>
                          <a:cs typeface="Times New Roman" pitchFamily="18" charset="0"/>
                        </a:rPr>
                        <a:t>impuesto</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Ganancias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Pérdidas</a:t>
                      </a:r>
                      <a:endParaRPr lang="en-US" sz="2800" dirty="0">
                        <a:latin typeface="Times New Roman" pitchFamily="18" charset="0"/>
                        <a:cs typeface="Times New Roman" pitchFamily="18" charset="0"/>
                      </a:endParaRPr>
                    </a:p>
                  </a:txBody>
                  <a:tcPr/>
                </a:tc>
              </a:tr>
              <a:tr h="1002831">
                <a:tc>
                  <a:txBody>
                    <a:bodyPr/>
                    <a:lstStyle/>
                    <a:p>
                      <a:r>
                        <a:rPr lang="en-US" sz="2800" baseline="0" dirty="0" err="1" smtClean="0">
                          <a:latin typeface="Times New Roman" pitchFamily="18" charset="0"/>
                          <a:cs typeface="Times New Roman" pitchFamily="18" charset="0"/>
                        </a:rPr>
                        <a:t>Consumidores</a:t>
                      </a:r>
                      <a:r>
                        <a:rPr lang="en-US" sz="2800" baseline="0" dirty="0" smtClean="0">
                          <a:latin typeface="Times New Roman" pitchFamily="18" charset="0"/>
                          <a:cs typeface="Times New Roman" pitchFamily="18" charset="0"/>
                        </a:rPr>
                        <a:t> pagan 6,50 $</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pagan 7,50 $</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pierden</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unidad</a:t>
                      </a:r>
                      <a:endParaRPr lang="en-US" sz="2800" dirty="0">
                        <a:latin typeface="Times New Roman" pitchFamily="18" charset="0"/>
                        <a:cs typeface="Times New Roman" pitchFamily="18" charset="0"/>
                      </a:endParaRPr>
                    </a:p>
                  </a:txBody>
                  <a:tcPr/>
                </a:tc>
              </a:tr>
              <a:tr h="978466">
                <a:tc>
                  <a:txBody>
                    <a:bodyPr/>
                    <a:lstStyle/>
                    <a:p>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reciben</a:t>
                      </a:r>
                      <a:r>
                        <a:rPr lang="en-US" sz="2800" dirty="0" smtClean="0">
                          <a:latin typeface="Times New Roman" pitchFamily="18" charset="0"/>
                          <a:cs typeface="Times New Roman" pitchFamily="18" charset="0"/>
                        </a:rPr>
                        <a:t>: 6,50 $</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reciben</a:t>
                      </a:r>
                      <a:r>
                        <a:rPr lang="en-US" sz="2800" dirty="0" smtClean="0">
                          <a:latin typeface="Times New Roman" pitchFamily="18" charset="0"/>
                          <a:cs typeface="Times New Roman" pitchFamily="18" charset="0"/>
                        </a:rPr>
                        <a:t> 5,50 $</a:t>
                      </a:r>
                    </a:p>
                  </a:txBody>
                  <a:tcPr/>
                </a:tc>
                <a:tc>
                  <a:txBody>
                    <a:bodyPr/>
                    <a:lstStyle/>
                    <a:p>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pierden</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unidad</a:t>
                      </a:r>
                      <a:r>
                        <a:rPr lang="en-US" sz="2800" dirty="0" smtClean="0">
                          <a:latin typeface="Times New Roman" pitchFamily="18" charset="0"/>
                          <a:cs typeface="Times New Roman" pitchFamily="18" charset="0"/>
                        </a:rPr>
                        <a:t> </a:t>
                      </a:r>
                    </a:p>
                  </a:txBody>
                  <a:tcPr/>
                </a:tc>
              </a:tr>
              <a:tr h="566889">
                <a:tc>
                  <a:txBody>
                    <a:bodyPr/>
                    <a:lstStyle/>
                    <a:p>
                      <a:r>
                        <a:rPr lang="en-US" sz="2800" dirty="0" smtClean="0">
                          <a:latin typeface="Times New Roman" pitchFamily="18" charset="0"/>
                          <a:cs typeface="Times New Roman" pitchFamily="18" charset="0"/>
                        </a:rPr>
                        <a:t>Estado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recibe</a:t>
                      </a:r>
                      <a:r>
                        <a:rPr lang="en-US" sz="2800" baseline="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0 $</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Estado </a:t>
                      </a:r>
                      <a:r>
                        <a:rPr lang="en-US" sz="2800" dirty="0" err="1" smtClean="0">
                          <a:latin typeface="Times New Roman" pitchFamily="18" charset="0"/>
                          <a:cs typeface="Times New Roman" pitchFamily="18" charset="0"/>
                        </a:rPr>
                        <a:t>recibe</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2 $</a:t>
                      </a:r>
                    </a:p>
                  </a:txBody>
                  <a:tcPr/>
                </a:tc>
                <a:tc>
                  <a:txBody>
                    <a:bodyPr/>
                    <a:lstStyle/>
                    <a:p>
                      <a:r>
                        <a:rPr lang="en-US" sz="2800" dirty="0" smtClean="0">
                          <a:latin typeface="Times New Roman" pitchFamily="18" charset="0"/>
                          <a:cs typeface="Times New Roman" pitchFamily="18" charset="0"/>
                        </a:rPr>
                        <a:t>Estado </a:t>
                      </a:r>
                      <a:r>
                        <a:rPr lang="en-US" sz="2800" dirty="0" err="1" smtClean="0">
                          <a:latin typeface="Times New Roman" pitchFamily="18" charset="0"/>
                          <a:cs typeface="Times New Roman" pitchFamily="18" charset="0"/>
                        </a:rPr>
                        <a:t>gana</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unidad</a:t>
                      </a:r>
                      <a:endParaRPr lang="en-US" sz="2800" dirty="0" smtClean="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358097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¿Y </a:t>
            </a:r>
            <a:r>
              <a:rPr lang="en-US" sz="2400" dirty="0" err="1" smtClean="0">
                <a:latin typeface="Times New Roman" pitchFamily="18" charset="0"/>
                <a:cs typeface="Times New Roman" pitchFamily="18" charset="0"/>
              </a:rPr>
              <a:t>si</a:t>
            </a:r>
            <a:r>
              <a:rPr lang="en-US" sz="2400" dirty="0" smtClean="0">
                <a:latin typeface="Times New Roman" pitchFamily="18" charset="0"/>
                <a:cs typeface="Times New Roman" pitchFamily="18" charset="0"/>
              </a:rPr>
              <a:t> el </a:t>
            </a:r>
            <a:r>
              <a:rPr lang="en-US" sz="2400" dirty="0" err="1" smtClean="0">
                <a:latin typeface="Times New Roman" pitchFamily="18" charset="0"/>
                <a:cs typeface="Times New Roman" pitchFamily="18" charset="0"/>
              </a:rPr>
              <a:t>impuesto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hubiese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reca</a:t>
            </a:r>
            <a:r>
              <a:rPr lang="es-ES" sz="2400" dirty="0" smtClean="0">
                <a:latin typeface="Times New Roman" pitchFamily="18" charset="0"/>
                <a:cs typeface="Times New Roman" pitchFamily="18" charset="0"/>
              </a:rPr>
              <a:t>í</a:t>
            </a: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consumidores</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p>
        </p:txBody>
      </p:sp>
      <p:pic>
        <p:nvPicPr>
          <p:cNvPr id="5" name="Picture 4" descr="ALL_Exhibit_10.11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6" name="Picture 5" descr="ALL_Exhibit_10.11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7" name="Picture 6" descr="ALL_Exhibit_10.11_02b.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8" name="Picture 7" descr="ALL_Exhibit_10.11_03.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9" name="Picture 8" descr="ALL_Exhibit_10.11_04.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10" name="Picture 9" descr="ALL_Exhibit_10.11_05.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7800" y="2362200"/>
            <a:ext cx="6276909" cy="3276600"/>
          </a:xfrm>
          <a:prstGeom prst="rect">
            <a:avLst/>
          </a:prstGeom>
        </p:spPr>
      </p:pic>
      <p:pic>
        <p:nvPicPr>
          <p:cNvPr id="11" name="Picture 10" descr="ALL_Exhibit_10.11_06.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7800" y="2214265"/>
            <a:ext cx="6276909" cy="342453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121" y="2337033"/>
            <a:ext cx="7586265" cy="3156029"/>
          </a:xfrm>
          <a:prstGeom prst="rect">
            <a:avLst/>
          </a:prstGeom>
        </p:spPr>
      </p:pic>
      <p:sp>
        <p:nvSpPr>
          <p:cNvPr id="14" name="Title 1"/>
          <p:cNvSpPr>
            <a:spLocks noGrp="1"/>
          </p:cNvSpPr>
          <p:nvPr>
            <p:ph type="ctrTitle"/>
          </p:nvPr>
        </p:nvSpPr>
        <p:spPr>
          <a:xfrm>
            <a:off x="864924" y="6019800"/>
            <a:ext cx="7462108" cy="43042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err="1" smtClean="0">
                <a:solidFill>
                  <a:srgbClr val="1F497D">
                    <a:lumMod val="60000"/>
                    <a:lumOff val="40000"/>
                  </a:srgbClr>
                </a:solidFill>
                <a:effectLst/>
                <a:latin typeface="HelveticaNeueLT Pro 65 Md"/>
                <a:cs typeface="HelveticaNeueLT Pro 65 Md"/>
              </a:rPr>
              <a:t>Figura</a:t>
            </a:r>
            <a:r>
              <a:rPr kumimoji="0" lang="en-US" sz="16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10.11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Impuesto</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2 $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sobre</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los</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consumidores</a:t>
            </a:r>
            <a:endParaRPr kumimoji="0" lang="en-US" sz="16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spTree>
    <p:extLst>
      <p:ext uri="{BB962C8B-B14F-4D97-AF65-F5344CB8AC3E}">
        <p14:creationId xmlns:p14="http://schemas.microsoft.com/office/powerpoint/2010/main" val="742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6132043"/>
              </p:ext>
            </p:extLst>
          </p:nvPr>
        </p:nvGraphicFramePr>
        <p:xfrm>
          <a:off x="152400" y="1609422"/>
          <a:ext cx="8915400" cy="4428724"/>
        </p:xfrm>
        <a:graphic>
          <a:graphicData uri="http://schemas.openxmlformats.org/drawingml/2006/table">
            <a:tbl>
              <a:tblPr firstRow="1" bandRow="1">
                <a:tableStyleId>{5C22544A-7EE6-4342-B048-85BDC9FD1C3A}</a:tableStyleId>
              </a:tblPr>
              <a:tblGrid>
                <a:gridCol w="2971800"/>
                <a:gridCol w="2971800"/>
                <a:gridCol w="2971800"/>
              </a:tblGrid>
              <a:tr h="566889">
                <a:tc gridSpan="3">
                  <a:txBody>
                    <a:bodyPr/>
                    <a:lstStyle/>
                    <a:p>
                      <a:pPr algn="ctr"/>
                      <a:r>
                        <a:rPr lang="en-US" sz="2800" dirty="0" err="1" smtClean="0">
                          <a:latin typeface="Times New Roman" pitchFamily="18" charset="0"/>
                          <a:cs typeface="Times New Roman" pitchFamily="18" charset="0"/>
                        </a:rPr>
                        <a:t>Impuesto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consumidores</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pPr algn="ctr"/>
                      <a:endParaRPr lang="en-US" dirty="0"/>
                    </a:p>
                  </a:txBody>
                  <a:tcPr/>
                </a:tc>
              </a:tr>
              <a:tr h="566889">
                <a:tc>
                  <a:txBody>
                    <a:bodyPr/>
                    <a:lstStyle/>
                    <a:p>
                      <a:pPr algn="ctr"/>
                      <a:r>
                        <a:rPr lang="en-US" sz="2400" dirty="0" smtClean="0">
                          <a:latin typeface="Times New Roman" pitchFamily="18" charset="0"/>
                          <a:cs typeface="Times New Roman" pitchFamily="18" charset="0"/>
                        </a:rPr>
                        <a:t>Antes del </a:t>
                      </a:r>
                      <a:r>
                        <a:rPr lang="en-US" sz="2400" dirty="0" err="1" smtClean="0">
                          <a:latin typeface="Times New Roman" pitchFamily="18" charset="0"/>
                          <a:cs typeface="Times New Roman" pitchFamily="18" charset="0"/>
                        </a:rPr>
                        <a:t>impuesto</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Despu</a:t>
                      </a:r>
                      <a:r>
                        <a:rPr lang="es-ES" sz="2400" dirty="0" err="1" smtClean="0">
                          <a:latin typeface="Times New Roman" pitchFamily="18" charset="0"/>
                          <a:cs typeface="Times New Roman" pitchFamily="18" charset="0"/>
                        </a:rPr>
                        <a:t>és</a:t>
                      </a:r>
                      <a:r>
                        <a:rPr lang="es-ES" sz="2400" dirty="0" smtClean="0">
                          <a:latin typeface="Times New Roman" pitchFamily="18" charset="0"/>
                          <a:cs typeface="Times New Roman" pitchFamily="18" charset="0"/>
                        </a:rPr>
                        <a:t> del impuesto</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Ganancias</a:t>
                      </a:r>
                      <a:r>
                        <a:rPr lang="en-US" sz="2400" dirty="0" smtClean="0">
                          <a:latin typeface="Times New Roman" pitchFamily="18" charset="0"/>
                          <a:cs typeface="Times New Roman" pitchFamily="18" charset="0"/>
                        </a:rPr>
                        <a:t>/P</a:t>
                      </a:r>
                      <a:r>
                        <a:rPr lang="es-ES" sz="2400" dirty="0" err="1" smtClean="0">
                          <a:latin typeface="Times New Roman" pitchFamily="18" charset="0"/>
                          <a:cs typeface="Times New Roman" pitchFamily="18" charset="0"/>
                        </a:rPr>
                        <a:t>érdidas</a:t>
                      </a:r>
                      <a:endParaRPr lang="en-US" sz="2400" dirty="0">
                        <a:latin typeface="Times New Roman" pitchFamily="18" charset="0"/>
                        <a:cs typeface="Times New Roman" pitchFamily="18" charset="0"/>
                      </a:endParaRPr>
                    </a:p>
                  </a:txBody>
                  <a:tcPr/>
                </a:tc>
              </a:tr>
              <a:tr h="978466">
                <a:tc>
                  <a:txBody>
                    <a:bodyPr/>
                    <a:lstStyle/>
                    <a:p>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pagan</a:t>
                      </a:r>
                      <a:r>
                        <a:rPr lang="en-US" sz="2800" baseline="0" dirty="0" smtClean="0">
                          <a:latin typeface="Times New Roman" pitchFamily="18" charset="0"/>
                          <a:cs typeface="Times New Roman" pitchFamily="18" charset="0"/>
                        </a:rPr>
                        <a:t>: 6,50$</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pagan a </a:t>
                      </a:r>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7,50$</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pierden</a:t>
                      </a:r>
                      <a:r>
                        <a:rPr lang="en-US" sz="2800" dirty="0" smtClean="0">
                          <a:latin typeface="Times New Roman" pitchFamily="18" charset="0"/>
                          <a:cs typeface="Times New Roman" pitchFamily="18" charset="0"/>
                        </a:rPr>
                        <a:t> 1$/</a:t>
                      </a:r>
                      <a:r>
                        <a:rPr lang="en-US" sz="2800" dirty="0" err="1" smtClean="0">
                          <a:latin typeface="Times New Roman" pitchFamily="18" charset="0"/>
                          <a:cs typeface="Times New Roman" pitchFamily="18" charset="0"/>
                        </a:rPr>
                        <a:t>unidad</a:t>
                      </a:r>
                      <a:endParaRPr lang="en-US" sz="2800" dirty="0">
                        <a:latin typeface="Times New Roman" pitchFamily="18" charset="0"/>
                        <a:cs typeface="Times New Roman" pitchFamily="18" charset="0"/>
                      </a:endParaRPr>
                    </a:p>
                  </a:txBody>
                  <a:tcPr/>
                </a:tc>
              </a:tr>
              <a:tr h="978466">
                <a:tc>
                  <a:txBody>
                    <a:bodyPr/>
                    <a:lstStyle/>
                    <a:p>
                      <a:r>
                        <a:rPr lang="en-US" sz="2800" dirty="0" err="1" smtClean="0">
                          <a:latin typeface="Times New Roman" pitchFamily="18" charset="0"/>
                          <a:cs typeface="Times New Roman" pitchFamily="18" charset="0"/>
                        </a:rPr>
                        <a:t>Productores</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Reciben</a:t>
                      </a:r>
                      <a:r>
                        <a:rPr lang="en-US" sz="2800" dirty="0" smtClean="0">
                          <a:latin typeface="Times New Roman" pitchFamily="18" charset="0"/>
                          <a:cs typeface="Times New Roman" pitchFamily="18" charset="0"/>
                        </a:rPr>
                        <a:t>: 6,50$</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reciben</a:t>
                      </a:r>
                      <a:r>
                        <a:rPr lang="en-US" sz="2800" dirty="0" smtClean="0">
                          <a:latin typeface="Times New Roman" pitchFamily="18" charset="0"/>
                          <a:cs typeface="Times New Roman" pitchFamily="18" charset="0"/>
                        </a:rPr>
                        <a:t>: 5,50$           </a:t>
                      </a:r>
                    </a:p>
                  </a:txBody>
                  <a:tcPr/>
                </a:tc>
                <a:tc>
                  <a:txBody>
                    <a:bodyPr/>
                    <a:lstStyle/>
                    <a:p>
                      <a:r>
                        <a:rPr lang="en-US" sz="2800" dirty="0" err="1" smtClean="0">
                          <a:latin typeface="Times New Roman" pitchFamily="18" charset="0"/>
                          <a:cs typeface="Times New Roman" pitchFamily="18" charset="0"/>
                        </a:rPr>
                        <a:t>Productores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pierden</a:t>
                      </a:r>
                      <a:r>
                        <a:rPr lang="en-US" sz="2800" baseline="0" dirty="0" smtClean="0">
                          <a:latin typeface="Times New Roman" pitchFamily="18" charset="0"/>
                          <a:cs typeface="Times New Roman" pitchFamily="18" charset="0"/>
                        </a:rPr>
                        <a:t> 1$/</a:t>
                      </a:r>
                      <a:r>
                        <a:rPr lang="en-US" sz="2800" baseline="0" dirty="0" err="1" smtClean="0">
                          <a:latin typeface="Times New Roman" pitchFamily="18" charset="0"/>
                          <a:cs typeface="Times New Roman" pitchFamily="18" charset="0"/>
                        </a:rPr>
                        <a:t>unidad</a:t>
                      </a:r>
                      <a:endParaRPr lang="en-US" sz="2800" dirty="0" smtClean="0">
                        <a:latin typeface="Times New Roman" pitchFamily="18" charset="0"/>
                        <a:cs typeface="Times New Roman" pitchFamily="18" charset="0"/>
                      </a:endParaRPr>
                    </a:p>
                  </a:txBody>
                  <a:tcPr/>
                </a:tc>
              </a:tr>
              <a:tr h="566889">
                <a:tc>
                  <a:txBody>
                    <a:bodyPr/>
                    <a:lstStyle/>
                    <a:p>
                      <a:r>
                        <a:rPr lang="en-US" sz="2800" dirty="0" smtClean="0">
                          <a:latin typeface="Times New Roman" pitchFamily="18" charset="0"/>
                          <a:cs typeface="Times New Roman" pitchFamily="18" charset="0"/>
                        </a:rPr>
                        <a:t>Estado </a:t>
                      </a:r>
                      <a:r>
                        <a:rPr lang="en-US" sz="2800" dirty="0" err="1" smtClean="0">
                          <a:latin typeface="Times New Roman" pitchFamily="18" charset="0"/>
                          <a:cs typeface="Times New Roman" pitchFamily="18" charset="0"/>
                        </a:rPr>
                        <a:t>recibe</a:t>
                      </a:r>
                      <a:r>
                        <a:rPr lang="en-US" sz="2800" baseline="0" dirty="0" smtClean="0">
                          <a:latin typeface="Times New Roman" pitchFamily="18" charset="0"/>
                          <a:cs typeface="Times New Roman" pitchFamily="18" charset="0"/>
                        </a:rPr>
                        <a:t> 0$</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Estado </a:t>
                      </a:r>
                      <a:r>
                        <a:rPr lang="en-US" sz="2800" dirty="0" err="1" smtClean="0">
                          <a:latin typeface="Times New Roman" pitchFamily="18" charset="0"/>
                          <a:cs typeface="Times New Roman" pitchFamily="18" charset="0"/>
                        </a:rPr>
                        <a:t>recibe</a:t>
                      </a:r>
                      <a:r>
                        <a:rPr lang="en-US" sz="2800" dirty="0" smtClean="0">
                          <a:latin typeface="Times New Roman" pitchFamily="18" charset="0"/>
                          <a:cs typeface="Times New Roman" pitchFamily="18" charset="0"/>
                        </a:rPr>
                        <a:t> 2$</a:t>
                      </a:r>
                    </a:p>
                  </a:txBody>
                  <a:tcPr/>
                </a:tc>
                <a:tc>
                  <a:txBody>
                    <a:bodyPr/>
                    <a:lstStyle/>
                    <a:p>
                      <a:r>
                        <a:rPr lang="en-US" sz="2800" dirty="0" smtClean="0">
                          <a:latin typeface="Times New Roman" pitchFamily="18" charset="0"/>
                          <a:cs typeface="Times New Roman" pitchFamily="18" charset="0"/>
                        </a:rPr>
                        <a:t>Estado </a:t>
                      </a:r>
                      <a:r>
                        <a:rPr lang="en-US" sz="2800" dirty="0" err="1" smtClean="0">
                          <a:latin typeface="Times New Roman" pitchFamily="18" charset="0"/>
                          <a:cs typeface="Times New Roman" pitchFamily="18" charset="0"/>
                        </a:rPr>
                        <a:t>gana</a:t>
                      </a:r>
                      <a:r>
                        <a:rPr lang="en-US" sz="2800" dirty="0" smtClean="0">
                          <a:latin typeface="Times New Roman" pitchFamily="18" charset="0"/>
                          <a:cs typeface="Times New Roman" pitchFamily="18" charset="0"/>
                        </a:rPr>
                        <a:t> 2$/</a:t>
                      </a:r>
                      <a:r>
                        <a:rPr lang="en-US" sz="2800" dirty="0" err="1" smtClean="0">
                          <a:latin typeface="Times New Roman" pitchFamily="18" charset="0"/>
                          <a:cs typeface="Times New Roman" pitchFamily="18" charset="0"/>
                        </a:rPr>
                        <a:t>unidad</a:t>
                      </a:r>
                      <a:endParaRPr lang="en-US" sz="2800" dirty="0" smtClean="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91981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¿La </a:t>
            </a:r>
            <a:r>
              <a:rPr lang="en-US" sz="2400" dirty="0" err="1" smtClean="0">
                <a:latin typeface="Times New Roman" pitchFamily="18" charset="0"/>
                <a:cs typeface="Times New Roman" pitchFamily="18" charset="0"/>
              </a:rPr>
              <a:t>incidencia</a:t>
            </a:r>
            <a:r>
              <a:rPr lang="en-US" sz="2400" dirty="0" smtClean="0">
                <a:latin typeface="Times New Roman" pitchFamily="18" charset="0"/>
                <a:cs typeface="Times New Roman" pitchFamily="18" charset="0"/>
              </a:rPr>
              <a:t> de un </a:t>
            </a:r>
            <a:r>
              <a:rPr lang="en-US" sz="2400" dirty="0" err="1" smtClean="0">
                <a:latin typeface="Times New Roman" pitchFamily="18" charset="0"/>
                <a:cs typeface="Times New Roman" pitchFamily="18" charset="0"/>
              </a:rPr>
              <a:t>impuesto</a:t>
            </a:r>
            <a:r>
              <a:rPr lang="en-US" sz="2400" dirty="0" smtClean="0">
                <a:latin typeface="Times New Roman" pitchFamily="18" charset="0"/>
                <a:cs typeface="Times New Roman" pitchFamily="18" charset="0"/>
              </a:rPr>
              <a:t> se divide </a:t>
            </a:r>
            <a:r>
              <a:rPr lang="en-US" sz="2400" dirty="0" err="1" smtClean="0">
                <a:latin typeface="Times New Roman" pitchFamily="18" charset="0"/>
                <a:cs typeface="Times New Roman" pitchFamily="18" charset="0"/>
              </a:rPr>
              <a:t>siempre</a:t>
            </a:r>
            <a:r>
              <a:rPr lang="en-US" sz="2400" dirty="0" smtClean="0">
                <a:latin typeface="Times New Roman" pitchFamily="18" charset="0"/>
                <a:cs typeface="Times New Roman" pitchFamily="18" charset="0"/>
              </a:rPr>
              <a:t> al 50%?</a:t>
            </a:r>
          </a:p>
        </p:txBody>
      </p:sp>
      <p:pic>
        <p:nvPicPr>
          <p:cNvPr id="5" name="Picture 4" descr="ALL_Exhibit_10.12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6" name="Picture 5" descr="ALL_Exhibit_10.12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7" name="Picture 6" descr="ALL_Exhibit_10.12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8" name="Picture 7" descr="ALL_Exhibit_10.12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9" name="Picture 8" descr="ALL_Exhibit_10.12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383" y="3702908"/>
            <a:ext cx="1153603" cy="616857"/>
          </a:xfrm>
          <a:prstGeom prst="rect">
            <a:avLst/>
          </a:prstGeom>
        </p:spPr>
      </p:pic>
      <p:pic>
        <p:nvPicPr>
          <p:cNvPr id="10" name="Picture 9" descr="ALL_Exhibit_10.12_06.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11" name="Picture 10" descr="ALL_Exhibit_10.12_07.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12" name="Picture 11" descr="ALL_Exhibit_10.12_08.ps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13" name="Picture 12" descr="ALL_Exhibit_10.12_09.ps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1600" y="2362200"/>
            <a:ext cx="6477000" cy="3236497"/>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4135" y="2419041"/>
            <a:ext cx="7563078" cy="3600759"/>
          </a:xfrm>
          <a:prstGeom prst="rect">
            <a:avLst/>
          </a:prstGeom>
        </p:spPr>
      </p:pic>
      <p:sp>
        <p:nvSpPr>
          <p:cNvPr id="16" name="Title 1"/>
          <p:cNvSpPr>
            <a:spLocks noGrp="1"/>
          </p:cNvSpPr>
          <p:nvPr>
            <p:ph type="ctrTitle"/>
          </p:nvPr>
        </p:nvSpPr>
        <p:spPr>
          <a:xfrm>
            <a:off x="802846" y="6019800"/>
            <a:ext cx="7462108" cy="43042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4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10.12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Incidencia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fiscal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cuando</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la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oferta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es</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más</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elástica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que la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demanda</a:t>
            </a:r>
            <a:endParaRPr kumimoji="0" lang="en-US" sz="14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spTree>
    <p:extLst>
      <p:ext uri="{BB962C8B-B14F-4D97-AF65-F5344CB8AC3E}">
        <p14:creationId xmlns:p14="http://schemas.microsoft.com/office/powerpoint/2010/main" val="21061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1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pic>
        <p:nvPicPr>
          <p:cNvPr id="5" name="Picture 4" descr="ALL_Exhibit_10.13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6" name="Picture 5" descr="ALL_Exhibit_10.13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7" name="Picture 6" descr="ALL_Exhibit_10.13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8" name="Picture 7" descr="ALL_Exhibit_10.13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9" name="Picture 8" descr="ALL_Exhibit_10.13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10" name="Picture 9" descr="ALL_Exhibit_10.13_06.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11" name="Picture 10" descr="ALL_Exhibit_10.13_07.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12" name="Picture 11" descr="ALL_Exhibit_10.13_08.ps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13" name="Picture 12" descr="ALL_Exhibit_10.13_09.ps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0" y="1981200"/>
            <a:ext cx="6088290" cy="3200400"/>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220" y="1981200"/>
            <a:ext cx="7480946" cy="3725974"/>
          </a:xfrm>
          <a:prstGeom prst="rect">
            <a:avLst/>
          </a:prstGeom>
        </p:spPr>
      </p:pic>
      <p:sp>
        <p:nvSpPr>
          <p:cNvPr id="16" name="Title 1"/>
          <p:cNvSpPr>
            <a:spLocks noGrp="1"/>
          </p:cNvSpPr>
          <p:nvPr>
            <p:ph type="ctrTitle"/>
          </p:nvPr>
        </p:nvSpPr>
        <p:spPr>
          <a:xfrm>
            <a:off x="837091" y="5943600"/>
            <a:ext cx="7462108" cy="453081"/>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4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10.13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Incidencia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fiscal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cuando</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la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demanda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es</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más</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elástica</a:t>
            </a:r>
            <a:r>
              <a:rPr kumimoji="0" lang="en-US" sz="14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que la </a:t>
            </a:r>
            <a:r>
              <a:rPr kumimoji="0" lang="en-US" sz="14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oferta</a:t>
            </a:r>
            <a:endParaRPr kumimoji="0" lang="en-US" sz="14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spTree>
    <p:extLst>
      <p:ext uri="{BB962C8B-B14F-4D97-AF65-F5344CB8AC3E}">
        <p14:creationId xmlns:p14="http://schemas.microsoft.com/office/powerpoint/2010/main" val="1964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smtClean="0">
                <a:solidFill>
                  <a:schemeClr val="bg1"/>
                </a:solidFill>
                <a:latin typeface="Times New Roman" pitchFamily="18" charset="0"/>
                <a:cs typeface="Times New Roman" pitchFamily="18" charset="0"/>
              </a:rPr>
              <a:t>Regulación</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2554545"/>
          </a:xfrm>
          <a:prstGeom prst="rect">
            <a:avLst/>
          </a:prstGeom>
        </p:spPr>
        <p:txBody>
          <a:bodyPr wrap="square">
            <a:spAutoFit/>
          </a:bodyPr>
          <a:lstStyle/>
          <a:p>
            <a:r>
              <a:rPr lang="en-US" sz="3200" dirty="0" smtClean="0">
                <a:latin typeface="Times New Roman" pitchFamily="18" charset="0"/>
                <a:cs typeface="Times New Roman" pitchFamily="18" charset="0"/>
              </a:rPr>
              <a:t>Dos </a:t>
            </a:r>
            <a:r>
              <a:rPr lang="en-US" sz="3200" dirty="0" err="1" smtClean="0">
                <a:latin typeface="Times New Roman" pitchFamily="18" charset="0"/>
                <a:cs typeface="Times New Roman" pitchFamily="18" charset="0"/>
              </a:rPr>
              <a:t>formas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principales</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regulaci</a:t>
            </a:r>
            <a:r>
              <a:rPr lang="es-ES" sz="3200" dirty="0" err="1" smtClean="0">
                <a:latin typeface="Times New Roman" pitchFamily="18" charset="0"/>
                <a:cs typeface="Times New Roman" pitchFamily="18" charset="0"/>
              </a:rPr>
              <a:t>ón</a:t>
            </a:r>
            <a:r>
              <a:rPr lang="en-US" sz="3200"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marL="514350" indent="-514350">
              <a:buAutoNum type="arabicPeriod"/>
            </a:pPr>
            <a:r>
              <a:rPr lang="en-US" sz="3200" dirty="0" err="1" smtClean="0">
                <a:latin typeface="Times New Roman" pitchFamily="18" charset="0"/>
                <a:cs typeface="Times New Roman" pitchFamily="18" charset="0"/>
              </a:rPr>
              <a:t>Regulaci</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 directa</a:t>
            </a:r>
            <a:endParaRPr lang="en-US" sz="3200" dirty="0" smtClean="0">
              <a:latin typeface="Times New Roman" pitchFamily="18" charset="0"/>
              <a:cs typeface="Times New Roman" pitchFamily="18" charset="0"/>
            </a:endParaRPr>
          </a:p>
          <a:p>
            <a:pPr marL="514350" indent="-514350">
              <a:buAutoNum type="arabicPeriod"/>
            </a:pPr>
            <a:endParaRPr lang="en-US" sz="3200" dirty="0">
              <a:latin typeface="Times New Roman" pitchFamily="18" charset="0"/>
              <a:cs typeface="Times New Roman" pitchFamily="18" charset="0"/>
            </a:endParaRPr>
          </a:p>
          <a:p>
            <a:pPr marL="514350" indent="-514350">
              <a:buAutoNum type="arabicPeriod"/>
            </a:pPr>
            <a:r>
              <a:rPr lang="en-US" sz="3200" dirty="0" smtClean="0">
                <a:latin typeface="Times New Roman" pitchFamily="18" charset="0"/>
                <a:cs typeface="Times New Roman" pitchFamily="18" charset="0"/>
              </a:rPr>
              <a:t>Control de </a:t>
            </a:r>
            <a:r>
              <a:rPr lang="en-US" sz="3200" dirty="0" err="1" smtClean="0">
                <a:latin typeface="Times New Roman" pitchFamily="18" charset="0"/>
                <a:cs typeface="Times New Roman" pitchFamily="18" charset="0"/>
              </a:rPr>
              <a:t>precios</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9341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10.2 </a:t>
            </a:r>
            <a:r>
              <a:rPr lang="en-US" sz="2400" dirty="0" err="1" smtClean="0">
                <a:solidFill>
                  <a:schemeClr val="bg1"/>
                </a:solidFill>
                <a:latin typeface="Times New Roman" pitchFamily="18" charset="0"/>
                <a:cs typeface="Times New Roman" pitchFamily="18" charset="0"/>
              </a:rPr>
              <a:t>Regulación</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Regulación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directa</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3539430"/>
          </a:xfrm>
          <a:prstGeom prst="rect">
            <a:avLst/>
          </a:prstGeom>
        </p:spPr>
        <p:txBody>
          <a:bodyPr wrap="square">
            <a:spAutoFit/>
          </a:bodyPr>
          <a:lstStyle/>
          <a:p>
            <a:r>
              <a:rPr lang="en-US" sz="3200" b="1" dirty="0" err="1" smtClean="0">
                <a:latin typeface="Times New Roman" pitchFamily="18" charset="0"/>
                <a:cs typeface="Times New Roman" pitchFamily="18" charset="0"/>
              </a:rPr>
              <a:t>Regulaci</a:t>
            </a:r>
            <a:r>
              <a:rPr lang="es-ES" sz="3200" b="1" dirty="0" err="1" smtClean="0">
                <a:latin typeface="Times New Roman" pitchFamily="18" charset="0"/>
                <a:cs typeface="Times New Roman" pitchFamily="18" charset="0"/>
              </a:rPr>
              <a:t>ón</a:t>
            </a:r>
            <a:r>
              <a:rPr lang="es-ES" sz="3200" b="1" dirty="0" smtClean="0">
                <a:latin typeface="Times New Roman" pitchFamily="18" charset="0"/>
                <a:cs typeface="Times New Roman" pitchFamily="18" charset="0"/>
              </a:rPr>
              <a:t> directa</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Prop</a:t>
            </a:r>
            <a:r>
              <a:rPr lang="es-ES" sz="3200" dirty="0" err="1" smtClean="0">
                <a:latin typeface="Times New Roman" pitchFamily="18" charset="0"/>
                <a:cs typeface="Times New Roman" pitchFamily="18" charset="0"/>
              </a:rPr>
              <a:t>ósito</a:t>
            </a:r>
            <a:r>
              <a:rPr lang="es-E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controlar</a:t>
            </a:r>
            <a:r>
              <a:rPr lang="en-US" sz="3200" dirty="0" smtClean="0">
                <a:latin typeface="Times New Roman" pitchFamily="18" charset="0"/>
                <a:cs typeface="Times New Roman" pitchFamily="18" charset="0"/>
              </a:rPr>
              <a:t> la 	</a:t>
            </a:r>
            <a:r>
              <a:rPr lang="en-US" sz="3200" u="sng" dirty="0" err="1" smtClean="0">
                <a:latin typeface="Times New Roman" pitchFamily="18" charset="0"/>
                <a:cs typeface="Times New Roman" pitchFamily="18" charset="0"/>
              </a:rPr>
              <a:t>cantidad</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una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actividad</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Ejemplos</a:t>
            </a:r>
            <a:r>
              <a:rPr lang="en-US" sz="3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656846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13811</TotalTime>
  <Words>2292</Words>
  <Application>Microsoft Office PowerPoint</Application>
  <PresentationFormat>On-screen Show (4:3)</PresentationFormat>
  <Paragraphs>211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Executive</vt:lpstr>
      <vt:lpstr>PowerPoint Presentation</vt:lpstr>
      <vt:lpstr>PowerPoint Presentation</vt:lpstr>
      <vt:lpstr>PowerPoint Presentation</vt:lpstr>
      <vt:lpstr>Figura 10.11 Impuesto de 2 $ sobre los consumidores</vt:lpstr>
      <vt:lpstr>PowerPoint Presentation</vt:lpstr>
      <vt:lpstr>Figura 10.12 Incidencia fiscal cuando la oferta es más elástica que la demanda</vt:lpstr>
      <vt:lpstr>Figura 10.13 Incidencia fiscal cuando la demanda es más elástica que la oferta</vt:lpstr>
      <vt:lpstr>PowerPoint Presentation</vt:lpstr>
      <vt:lpstr>PowerPoint Presentation</vt:lpstr>
      <vt:lpstr>PowerPoint Presentation</vt:lpstr>
      <vt:lpstr>PowerPoint Presentation</vt:lpstr>
      <vt:lpstr>Figura10.14 El efecto de un precio máximo autorizado</vt:lpstr>
      <vt:lpstr>Figura 10.15 Excedente del consumidor y del productor con controles de alquiler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The Government in the Economy: Taxation and Regulation</dc:title>
  <dc:creator>Windows User</dc:creator>
  <cp:lastModifiedBy>helena</cp:lastModifiedBy>
  <cp:revision>127</cp:revision>
  <cp:lastPrinted>2017-06-12T09:53:59Z</cp:lastPrinted>
  <dcterms:created xsi:type="dcterms:W3CDTF">2014-02-19T19:15:17Z</dcterms:created>
  <dcterms:modified xsi:type="dcterms:W3CDTF">2017-06-20T11:37:39Z</dcterms:modified>
</cp:coreProperties>
</file>